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0"/>
  </p:notesMasterIdLst>
  <p:sldIdLst>
    <p:sldId id="256" r:id="rId2"/>
    <p:sldId id="258" r:id="rId3"/>
    <p:sldId id="333" r:id="rId4"/>
    <p:sldId id="324" r:id="rId5"/>
    <p:sldId id="325" r:id="rId6"/>
    <p:sldId id="329" r:id="rId7"/>
    <p:sldId id="328" r:id="rId8"/>
    <p:sldId id="318" r:id="rId9"/>
    <p:sldId id="336" r:id="rId10"/>
    <p:sldId id="330" r:id="rId11"/>
    <p:sldId id="310" r:id="rId12"/>
    <p:sldId id="331" r:id="rId13"/>
    <p:sldId id="337" r:id="rId14"/>
    <p:sldId id="340" r:id="rId15"/>
    <p:sldId id="332" r:id="rId16"/>
    <p:sldId id="261" r:id="rId17"/>
    <p:sldId id="335" r:id="rId18"/>
    <p:sldId id="334" r:id="rId19"/>
  </p:sldIdLst>
  <p:sldSz cx="9144000" cy="5143500" type="screen16x9"/>
  <p:notesSz cx="6858000" cy="9144000"/>
  <p:embeddedFontLst>
    <p:embeddedFont>
      <p:font typeface="HG꼬딕씨 80g" panose="02020603020101020101" pitchFamily="18" charset="-127"/>
      <p:regular r:id="rId21"/>
    </p:embeddedFont>
    <p:embeddedFont>
      <p:font typeface="Arimo" panose="020B0600000101010101" charset="0"/>
      <p:regular r:id="rId22"/>
      <p:bold r:id="rId23"/>
      <p:italic r:id="rId24"/>
      <p:boldItalic r:id="rId25"/>
    </p:embeddedFont>
    <p:embeddedFont>
      <p:font typeface="KoPubWorld돋움체 Medium" panose="020B0600000101010101" charset="-127"/>
      <p:regular r:id="rId26"/>
    </p:embeddedFont>
    <p:embeddedFont>
      <p:font typeface="Anaheim" panose="020B0600000101010101" charset="-12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HG꼬딕씨 60g" panose="02020603020101020101" pitchFamily="18" charset="-127"/>
      <p:regular r:id="rId32"/>
    </p:embeddedFont>
    <p:embeddedFont>
      <p:font typeface="NOTO220BD_BGI" panose="020B0600000101010101" charset="-127"/>
      <p:bold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Josefin Sans" panose="020B0600000101010101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A7E8FF"/>
    <a:srgbClr val="FEEED3"/>
    <a:srgbClr val="000000"/>
    <a:srgbClr val="CC9B60"/>
    <a:srgbClr val="B86D42"/>
    <a:srgbClr val="CDF2FF"/>
    <a:srgbClr val="D0DCED"/>
    <a:srgbClr val="CAD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023E297-422B-4BC8-8686-255CCA0C1DA3}">
  <a:tblStyle styleId="{F023E297-422B-4BC8-8686-255CCA0C1D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7B0240F-100C-43BA-864C-266F44DFB9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3f54f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3f54f6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1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a8e641045_6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a8e641045_6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98563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3f54f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3f54f6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01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ae629f0d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ae629f0d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496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ae629f0d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ae629f0d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1122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3f54f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3f54f6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292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3acccdf0e5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3acccdf0e5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ae629f2ae_1_22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ae629f2ae_1_22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2759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3ae629f2ae_1_22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3ae629f2ae_1_22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9221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44bf896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44bf896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3f54f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3f54f6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584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ae629f0d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ae629f0d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40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3ae629f0d6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3ae629f0d6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1629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03f54f6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03f54f6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897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a8e641045_6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a8e641045_6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9573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a8e641045_6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a8e641045_6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565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3a8e641045_6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3a8e641045_6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0933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4498200" cy="235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132600"/>
            <a:ext cx="27999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3219" y="2059850"/>
            <a:ext cx="3993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cxnSp>
        <p:nvCxnSpPr>
          <p:cNvPr id="15" name="Google Shape;15;p3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19" y="2901650"/>
            <a:ext cx="3993000" cy="58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859962" y="2321713"/>
            <a:ext cx="3858900" cy="19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859962" y="610788"/>
            <a:ext cx="3316800" cy="16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 hasCustomPrompt="1"/>
          </p:nvPr>
        </p:nvSpPr>
        <p:spPr>
          <a:xfrm>
            <a:off x="715100" y="1153675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1"/>
          </p:nvPr>
        </p:nvSpPr>
        <p:spPr>
          <a:xfrm>
            <a:off x="715100" y="202608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2"/>
          </p:nvPr>
        </p:nvSpPr>
        <p:spPr>
          <a:xfrm>
            <a:off x="715100" y="3818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4"/>
          </p:nvPr>
        </p:nvSpPr>
        <p:spPr>
          <a:xfrm>
            <a:off x="715100" y="1810475"/>
            <a:ext cx="2336400" cy="36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715100" y="3605800"/>
            <a:ext cx="2336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 hasCustomPrompt="1"/>
          </p:nvPr>
        </p:nvSpPr>
        <p:spPr>
          <a:xfrm>
            <a:off x="715100" y="2949963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3401550" y="1153675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3401550" y="2026085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9"/>
          </p:nvPr>
        </p:nvSpPr>
        <p:spPr>
          <a:xfrm>
            <a:off x="3401550" y="3818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3"/>
          </p:nvPr>
        </p:nvSpPr>
        <p:spPr>
          <a:xfrm>
            <a:off x="3401550" y="1810475"/>
            <a:ext cx="2336400" cy="36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4"/>
          </p:nvPr>
        </p:nvSpPr>
        <p:spPr>
          <a:xfrm>
            <a:off x="3401550" y="3605800"/>
            <a:ext cx="2336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 hasCustomPrompt="1"/>
          </p:nvPr>
        </p:nvSpPr>
        <p:spPr>
          <a:xfrm>
            <a:off x="3401550" y="2949963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6" hasCustomPrompt="1"/>
          </p:nvPr>
        </p:nvSpPr>
        <p:spPr>
          <a:xfrm>
            <a:off x="6088000" y="1153675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7"/>
          </p:nvPr>
        </p:nvSpPr>
        <p:spPr>
          <a:xfrm>
            <a:off x="6088000" y="2026085"/>
            <a:ext cx="23364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8"/>
          </p:nvPr>
        </p:nvSpPr>
        <p:spPr>
          <a:xfrm>
            <a:off x="6088000" y="3818237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9"/>
          </p:nvPr>
        </p:nvSpPr>
        <p:spPr>
          <a:xfrm>
            <a:off x="6088000" y="1810475"/>
            <a:ext cx="2336400" cy="36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20"/>
          </p:nvPr>
        </p:nvSpPr>
        <p:spPr>
          <a:xfrm>
            <a:off x="6088000" y="3605800"/>
            <a:ext cx="2336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21" hasCustomPrompt="1"/>
          </p:nvPr>
        </p:nvSpPr>
        <p:spPr>
          <a:xfrm>
            <a:off x="6088000" y="2949963"/>
            <a:ext cx="2340900" cy="459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69" name="Google Shape;69;p13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subTitle" idx="1"/>
          </p:nvPr>
        </p:nvSpPr>
        <p:spPr>
          <a:xfrm>
            <a:off x="1901575" y="1531300"/>
            <a:ext cx="2233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2"/>
          </p:nvPr>
        </p:nvSpPr>
        <p:spPr>
          <a:xfrm>
            <a:off x="1901575" y="1334775"/>
            <a:ext cx="2233200" cy="3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subTitle" idx="3"/>
          </p:nvPr>
        </p:nvSpPr>
        <p:spPr>
          <a:xfrm>
            <a:off x="1901575" y="3711139"/>
            <a:ext cx="2233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4"/>
          </p:nvPr>
        </p:nvSpPr>
        <p:spPr>
          <a:xfrm>
            <a:off x="1901575" y="3518676"/>
            <a:ext cx="22332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subTitle" idx="5"/>
          </p:nvPr>
        </p:nvSpPr>
        <p:spPr>
          <a:xfrm>
            <a:off x="5500025" y="1531300"/>
            <a:ext cx="2233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subTitle" idx="6"/>
          </p:nvPr>
        </p:nvSpPr>
        <p:spPr>
          <a:xfrm>
            <a:off x="5500030" y="1334775"/>
            <a:ext cx="22332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5" name="Google Shape;135;p23"/>
          <p:cNvSpPr txBox="1">
            <a:spLocks noGrp="1"/>
          </p:cNvSpPr>
          <p:nvPr>
            <p:ph type="subTitle" idx="7"/>
          </p:nvPr>
        </p:nvSpPr>
        <p:spPr>
          <a:xfrm>
            <a:off x="5500046" y="2621213"/>
            <a:ext cx="2230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subTitle" idx="8"/>
          </p:nvPr>
        </p:nvSpPr>
        <p:spPr>
          <a:xfrm>
            <a:off x="5500040" y="2426709"/>
            <a:ext cx="22302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7" name="Google Shape;137;p23"/>
          <p:cNvSpPr txBox="1">
            <a:spLocks noGrp="1"/>
          </p:cNvSpPr>
          <p:nvPr>
            <p:ph type="subTitle" idx="9"/>
          </p:nvPr>
        </p:nvSpPr>
        <p:spPr>
          <a:xfrm>
            <a:off x="1901575" y="2621220"/>
            <a:ext cx="2233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3"/>
          <p:cNvSpPr txBox="1">
            <a:spLocks noGrp="1"/>
          </p:cNvSpPr>
          <p:nvPr>
            <p:ph type="subTitle" idx="13"/>
          </p:nvPr>
        </p:nvSpPr>
        <p:spPr>
          <a:xfrm>
            <a:off x="1901575" y="2428226"/>
            <a:ext cx="22332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14"/>
          </p:nvPr>
        </p:nvSpPr>
        <p:spPr>
          <a:xfrm>
            <a:off x="5500046" y="3711126"/>
            <a:ext cx="2230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ubTitle" idx="15"/>
          </p:nvPr>
        </p:nvSpPr>
        <p:spPr>
          <a:xfrm>
            <a:off x="5500040" y="3518644"/>
            <a:ext cx="22302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Josefin Sans"/>
              <a:buNone/>
              <a:defRPr sz="2000" b="1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6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4" name="Google Shape;164;p26"/>
          <p:cNvPicPr preferRelativeResize="0"/>
          <p:nvPr/>
        </p:nvPicPr>
        <p:blipFill rotWithShape="1">
          <a:blip r:embed="rId2">
            <a:alphaModFix/>
          </a:blip>
          <a:srcRect l="23008" t="-2005" r="39505" b="52244"/>
          <a:stretch/>
        </p:blipFill>
        <p:spPr>
          <a:xfrm>
            <a:off x="7924800" y="271949"/>
            <a:ext cx="838200" cy="10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6" name="Google Shape;166;p27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7" name="Google Shape;16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91550" y="2764864"/>
            <a:ext cx="1615024" cy="183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713225" y="914400"/>
            <a:ext cx="6306000" cy="24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8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37" name="Google Shape;37;p8"/>
          <p:cNvCxnSpPr/>
          <p:nvPr/>
        </p:nvCxnSpPr>
        <p:spPr>
          <a:xfrm>
            <a:off x="0" y="4599425"/>
            <a:ext cx="9169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0135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EEED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9" r:id="rId6"/>
    <p:sldLayoutId id="2147483672" r:id="rId7"/>
    <p:sldLayoutId id="2147483673" r:id="rId8"/>
    <p:sldLayoutId id="2147483677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ctrTitle"/>
          </p:nvPr>
        </p:nvSpPr>
        <p:spPr>
          <a:xfrm>
            <a:off x="1363189" y="990598"/>
            <a:ext cx="3454695" cy="863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600" dirty="0">
                <a:solidFill>
                  <a:schemeClr val="bg1">
                    <a:lumMod val="60000"/>
                    <a:lumOff val="40000"/>
                  </a:schemeClr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Calibri" panose="020F0502020204030204" pitchFamily="34" charset="0"/>
              </a:rPr>
              <a:t>ONE-THIS</a:t>
            </a:r>
            <a:endParaRPr spc="600" dirty="0">
              <a:solidFill>
                <a:schemeClr val="bg1">
                  <a:lumMod val="60000"/>
                  <a:lumOff val="40000"/>
                </a:schemeClr>
              </a:solidFill>
              <a:latin typeface="HG꼬딕씨 80g" panose="02020603020101020101" pitchFamily="18" charset="-127"/>
              <a:ea typeface="HG꼬딕씨 80g" panose="02020603020101020101" pitchFamily="18" charset="-127"/>
              <a:cs typeface="Calibri" panose="020F0502020204030204" pitchFamily="34" charset="0"/>
            </a:endParaRPr>
          </a:p>
        </p:txBody>
      </p:sp>
      <p:sp>
        <p:nvSpPr>
          <p:cNvPr id="180" name="Google Shape;180;p31"/>
          <p:cNvSpPr txBox="1">
            <a:spLocks noGrp="1"/>
          </p:cNvSpPr>
          <p:nvPr>
            <p:ph type="subTitle" idx="1"/>
          </p:nvPr>
        </p:nvSpPr>
        <p:spPr>
          <a:xfrm>
            <a:off x="1396751" y="3787693"/>
            <a:ext cx="3552619" cy="887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1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 최</a:t>
            </a:r>
            <a:r>
              <a:rPr lang="en-US" altLang="ko-KR" b="1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SAP</a:t>
            </a:r>
            <a:r>
              <a:rPr lang="ko-KR" altLang="en-US" b="1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있</a:t>
            </a:r>
            <a:r>
              <a:rPr lang="en-US" altLang="ko-KR" b="1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3</a:t>
            </a: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1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고가현</a:t>
            </a:r>
            <a:r>
              <a:rPr lang="en-US" altLang="ko-KR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김용준</a:t>
            </a:r>
            <a:r>
              <a:rPr lang="en-US" altLang="ko-KR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김희우</a:t>
            </a:r>
            <a:r>
              <a:rPr lang="en-US" altLang="ko-KR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박슬기</a:t>
            </a:r>
            <a:r>
              <a:rPr lang="en-US" altLang="ko-KR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정경인</a:t>
            </a:r>
            <a:r>
              <a:rPr lang="en-US" altLang="ko-KR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조성현</a:t>
            </a:r>
            <a:r>
              <a:rPr lang="en-US" altLang="ko-KR" sz="1100" dirty="0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100" dirty="0" err="1">
                <a:solidFill>
                  <a:schemeClr val="bg1">
                    <a:lumMod val="60000"/>
                    <a:lumOff val="40000"/>
                  </a:schemeClr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최유태</a:t>
            </a:r>
            <a:endParaRPr lang="en" sz="1100" dirty="0">
              <a:solidFill>
                <a:schemeClr val="bg1">
                  <a:lumMod val="60000"/>
                  <a:lumOff val="40000"/>
                </a:schemeClr>
              </a:solidFill>
              <a:latin typeface="NOTO220BD_BGI" panose="020B0600000101010101" charset="-127"/>
              <a:ea typeface="NOTO220BD_BGI" panose="020B0600000101010101" charset="-127"/>
              <a:cs typeface="KoPubWorld돋움체 Medium" panose="00000600000000000000" pitchFamily="2" charset="-127"/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50937">
            <a:off x="-11885" y="3023423"/>
            <a:ext cx="1615024" cy="183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 rotWithShape="1">
          <a:blip r:embed="rId4">
            <a:alphaModFix/>
          </a:blip>
          <a:srcRect l="23008" t="-2005" r="39505" b="52244"/>
          <a:stretch/>
        </p:blipFill>
        <p:spPr>
          <a:xfrm>
            <a:off x="8464662" y="0"/>
            <a:ext cx="772275" cy="9905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307997" y="1717032"/>
            <a:ext cx="27863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단 하나 뿐인 공정무역 원두</a:t>
            </a:r>
            <a:r>
              <a:rPr lang="en-US" altLang="ko-KR" b="1" dirty="0">
                <a:solidFill>
                  <a:schemeClr val="tx1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b="1" dirty="0" err="1">
                <a:solidFill>
                  <a:schemeClr val="tx1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0000600000000000000" pitchFamily="2" charset="-127"/>
              </a:rPr>
              <a:t>원디스</a:t>
            </a:r>
            <a:endParaRPr lang="ko-KR" altLang="en-US" b="1" dirty="0">
              <a:solidFill>
                <a:schemeClr val="tx1"/>
              </a:solidFill>
              <a:latin typeface="NOTO220BD_BGI" panose="020B0600000101010101" charset="-127"/>
              <a:ea typeface="NOTO220BD_BGI" panose="020B0600000101010101" charset="-127"/>
              <a:cs typeface="KoPubWorld돋움체 Medium" panose="000006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12C98A-0E0D-458B-92D0-B0C5EE81E69A}"/>
              </a:ext>
            </a:extLst>
          </p:cNvPr>
          <p:cNvSpPr txBox="1"/>
          <p:nvPr/>
        </p:nvSpPr>
        <p:spPr>
          <a:xfrm>
            <a:off x="0" y="59681"/>
            <a:ext cx="4693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solidFill>
                  <a:schemeClr val="bg1">
                    <a:lumMod val="60000"/>
                    <a:lumOff val="40000"/>
                  </a:schemeClr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 Medium" panose="00000600000000000000" pitchFamily="2" charset="-127"/>
              </a:rPr>
              <a:t>CL2 3</a:t>
            </a:r>
            <a:r>
              <a:rPr lang="ko-KR" altLang="en-US" dirty="0">
                <a:solidFill>
                  <a:schemeClr val="bg1">
                    <a:lumMod val="60000"/>
                    <a:lumOff val="40000"/>
                  </a:schemeClr>
                </a:solidFill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 Medium" panose="00000600000000000000" pitchFamily="2" charset="-127"/>
              </a:rPr>
              <a:t>조</a:t>
            </a:r>
            <a:endParaRPr lang="en-US" altLang="ko-KR" dirty="0">
              <a:solidFill>
                <a:schemeClr val="bg1">
                  <a:lumMod val="60000"/>
                  <a:lumOff val="40000"/>
                </a:schemeClr>
              </a:solidFill>
              <a:latin typeface="HG꼬딕씨 60g" panose="02020603020101020101" pitchFamily="18" charset="-127"/>
              <a:ea typeface="HG꼬딕씨 60g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AutoShape 2" descr="회사 로고"/>
          <p:cNvSpPr>
            <a:spLocks noChangeAspect="1" noChangeArrowheads="1"/>
          </p:cNvSpPr>
          <p:nvPr/>
        </p:nvSpPr>
        <p:spPr bwMode="auto">
          <a:xfrm>
            <a:off x="155575" y="-5238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433924" y="323385"/>
            <a:ext cx="3710075" cy="3969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Google Shape;178;p31"/>
          <p:cNvPicPr preferRelativeResize="0"/>
          <p:nvPr/>
        </p:nvPicPr>
        <p:blipFill rotWithShape="1">
          <a:blip r:embed="rId5">
            <a:alphaModFix/>
          </a:blip>
          <a:srcRect l="16688" t="-11547" r="14860" b="-12352"/>
          <a:stretch/>
        </p:blipFill>
        <p:spPr>
          <a:xfrm>
            <a:off x="5527962" y="21815"/>
            <a:ext cx="3612427" cy="459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500" y1="17000" x2="36500" y2="59000"/>
                        <a14:foregroundMark x1="36500" y1="21000" x2="31500" y2="60000"/>
                        <a14:foregroundMark x1="39000" y1="18000" x2="18000" y2="52000"/>
                        <a14:foregroundMark x1="21000" y1="35500" x2="28000" y2="69000"/>
                        <a14:foregroundMark x1="33500" y1="79000" x2="64000" y2="54000"/>
                        <a14:foregroundMark x1="63500" y1="39500" x2="77000" y2="73000"/>
                        <a14:foregroundMark x1="79000" y1="37500" x2="68000" y2="64000"/>
                        <a14:foregroundMark x1="47000" y1="77000" x2="62000" y2="73000"/>
                        <a14:foregroundMark x1="42500" y1="82000" x2="58500" y2="84000"/>
                        <a14:foregroundMark x1="56000" y1="18500" x2="77500" y2="39000"/>
                        <a14:foregroundMark x1="24000" y1="28000" x2="39000" y2="15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48" y="2370253"/>
            <a:ext cx="1411968" cy="1411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 idx="2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l="38386" r="14823"/>
          <a:stretch/>
        </p:blipFill>
        <p:spPr>
          <a:xfrm>
            <a:off x="5296150" y="-30775"/>
            <a:ext cx="3847848" cy="46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>
            <a:off x="827450" y="2059850"/>
            <a:ext cx="37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50" y="603150"/>
            <a:ext cx="829471" cy="4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l="-4176" r="76462"/>
          <a:stretch/>
        </p:blipFill>
        <p:spPr>
          <a:xfrm>
            <a:off x="4062300" y="843267"/>
            <a:ext cx="829476" cy="6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dirty="0">
                <a:solidFill>
                  <a:schemeClr val="tx1"/>
                </a:solidFill>
                <a:latin typeface="NOTO220BD_BGI" panose="020B0600000101010101" charset="-127"/>
                <a:ea typeface="NOTO220BD_BGI" panose="020B0600000101010101" charset="-127"/>
              </a:rPr>
              <a:t>프로세스 흐름도</a:t>
            </a:r>
            <a:endParaRPr sz="4200" dirty="0">
              <a:solidFill>
                <a:schemeClr val="tx1"/>
              </a:solidFill>
              <a:latin typeface="NOTO220BD_BGI" panose="020B0600000101010101" charset="-127"/>
              <a:ea typeface="NOTO220BD_BGI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99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76F56AF0-9D4F-4E5D-973D-1EE282C96B30}"/>
              </a:ext>
            </a:extLst>
          </p:cNvPr>
          <p:cNvSpPr/>
          <p:nvPr/>
        </p:nvSpPr>
        <p:spPr>
          <a:xfrm>
            <a:off x="3719945" y="0"/>
            <a:ext cx="5424055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 idx="4294967295"/>
          </p:nvPr>
        </p:nvSpPr>
        <p:spPr>
          <a:xfrm>
            <a:off x="1366099" y="450274"/>
            <a:ext cx="1181158" cy="547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Flow Chart</a:t>
            </a:r>
          </a:p>
        </p:txBody>
      </p:sp>
      <p:sp>
        <p:nvSpPr>
          <p:cNvPr id="6" name="Google Shape;198;p33">
            <a:extLst>
              <a:ext uri="{FF2B5EF4-FFF2-40B4-BE49-F238E27FC236}">
                <a16:creationId xmlns:a16="http://schemas.microsoft.com/office/drawing/2014/main" id="{4B716148-0BF8-43D9-9769-9A3F53262812}"/>
              </a:ext>
            </a:extLst>
          </p:cNvPr>
          <p:cNvSpPr txBox="1">
            <a:spLocks/>
          </p:cNvSpPr>
          <p:nvPr/>
        </p:nvSpPr>
        <p:spPr>
          <a:xfrm>
            <a:off x="741821" y="538102"/>
            <a:ext cx="676844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46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/>
              <a:t>03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37" y="81851"/>
            <a:ext cx="6112458" cy="497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2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 idx="2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l="38386" r="14823"/>
          <a:stretch/>
        </p:blipFill>
        <p:spPr>
          <a:xfrm>
            <a:off x="5296150" y="-30775"/>
            <a:ext cx="3847848" cy="46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>
            <a:off x="827450" y="2059850"/>
            <a:ext cx="37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50" y="603150"/>
            <a:ext cx="829471" cy="4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l="-4176" r="76462"/>
          <a:stretch/>
        </p:blipFill>
        <p:spPr>
          <a:xfrm>
            <a:off x="4062300" y="843267"/>
            <a:ext cx="829476" cy="6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AS-IS / TO-BE</a:t>
            </a:r>
            <a:endParaRPr sz="4200" dirty="0">
              <a:solidFill>
                <a:schemeClr val="tx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854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229;p34">
            <a:extLst>
              <a:ext uri="{FF2B5EF4-FFF2-40B4-BE49-F238E27FC236}">
                <a16:creationId xmlns:a16="http://schemas.microsoft.com/office/drawing/2014/main" id="{23C5A419-34FD-4257-9E71-67584F832F65}"/>
              </a:ext>
            </a:extLst>
          </p:cNvPr>
          <p:cNvSpPr txBox="1">
            <a:spLocks/>
          </p:cNvSpPr>
          <p:nvPr/>
        </p:nvSpPr>
        <p:spPr>
          <a:xfrm>
            <a:off x="1332435" y="447564"/>
            <a:ext cx="2149058" cy="39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As Is / To Be</a:t>
            </a:r>
          </a:p>
        </p:txBody>
      </p:sp>
      <p:sp>
        <p:nvSpPr>
          <p:cNvPr id="67" name="Google Shape;198;p33">
            <a:extLst>
              <a:ext uri="{FF2B5EF4-FFF2-40B4-BE49-F238E27FC236}">
                <a16:creationId xmlns:a16="http://schemas.microsoft.com/office/drawing/2014/main" id="{4D01BD1F-AEC1-4BBE-96C4-E1ED714CC6E4}"/>
              </a:ext>
            </a:extLst>
          </p:cNvPr>
          <p:cNvSpPr txBox="1">
            <a:spLocks/>
          </p:cNvSpPr>
          <p:nvPr/>
        </p:nvSpPr>
        <p:spPr>
          <a:xfrm>
            <a:off x="741820" y="538102"/>
            <a:ext cx="636503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46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/>
              <a:t>04</a:t>
            </a:r>
          </a:p>
        </p:txBody>
      </p:sp>
      <p:pic>
        <p:nvPicPr>
          <p:cNvPr id="88" name="Google Shape;181;p31">
            <a:extLst>
              <a:ext uri="{FF2B5EF4-FFF2-40B4-BE49-F238E27FC236}">
                <a16:creationId xmlns:a16="http://schemas.microsoft.com/office/drawing/2014/main" id="{0A4DF7E4-5A32-4F98-B393-BD795ADBE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50937">
            <a:off x="128405" y="3833950"/>
            <a:ext cx="631000" cy="76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95;p44"/>
          <p:cNvPicPr preferRelativeResize="0"/>
          <p:nvPr/>
        </p:nvPicPr>
        <p:blipFill rotWithShape="1">
          <a:blip r:embed="rId4">
            <a:alphaModFix/>
          </a:blip>
          <a:srcRect l="5510" t="-18069" r="-5510" b="-9092"/>
          <a:stretch/>
        </p:blipFill>
        <p:spPr>
          <a:xfrm rot="10800000">
            <a:off x="7845136" y="16662"/>
            <a:ext cx="1070357" cy="14762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/>
          <p:cNvGrpSpPr/>
          <p:nvPr/>
        </p:nvGrpSpPr>
        <p:grpSpPr>
          <a:xfrm>
            <a:off x="802588" y="1583486"/>
            <a:ext cx="7577726" cy="2403331"/>
            <a:chOff x="816326" y="1489562"/>
            <a:chExt cx="7577726" cy="2403331"/>
          </a:xfrm>
        </p:grpSpPr>
        <p:sp>
          <p:nvSpPr>
            <p:cNvPr id="27" name="Google Shape;662;p50"/>
            <p:cNvSpPr txBox="1">
              <a:spLocks/>
            </p:cNvSpPr>
            <p:nvPr/>
          </p:nvSpPr>
          <p:spPr>
            <a:xfrm>
              <a:off x="5512680" y="2507810"/>
              <a:ext cx="2881372" cy="3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/>
              <a:r>
                <a:rPr lang="en-US" altLang="ko-KR" dirty="0" err="1" smtClean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Im</a:t>
              </a:r>
              <a:r>
                <a:rPr lang="af-ZA" altLang="ko-KR" dirty="0" smtClean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port </a:t>
              </a:r>
              <a:r>
                <a:rPr lang="af-ZA" altLang="ko-KR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Overseas</a:t>
              </a:r>
              <a:endParaRPr lang="af-ZA" dirty="0"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12" name="Google Shape;669;p50"/>
            <p:cNvSpPr txBox="1">
              <a:spLocks/>
            </p:cNvSpPr>
            <p:nvPr/>
          </p:nvSpPr>
          <p:spPr>
            <a:xfrm>
              <a:off x="5512680" y="1740943"/>
              <a:ext cx="2535626" cy="676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9pPr>
            </a:lstStyle>
            <a:p>
              <a:pPr marL="0" indent="0"/>
              <a:r>
                <a:rPr lang="ko-KR" altLang="en-US" sz="1200" b="1" dirty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변동된 현지 상황 실시간 모니터링을 통해 납기일 준수 용이</a:t>
              </a:r>
            </a:p>
          </p:txBody>
        </p:sp>
        <p:sp>
          <p:nvSpPr>
            <p:cNvPr id="13" name="Google Shape;670;p50"/>
            <p:cNvSpPr txBox="1">
              <a:spLocks/>
            </p:cNvSpPr>
            <p:nvPr/>
          </p:nvSpPr>
          <p:spPr>
            <a:xfrm>
              <a:off x="5512680" y="1547949"/>
              <a:ext cx="22332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/>
              <a:r>
                <a:rPr lang="en-US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Real-Time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565CF87-626E-D7CC-EC82-4F3C8803FFB3}"/>
                </a:ext>
              </a:extLst>
            </p:cNvPr>
            <p:cNvGrpSpPr/>
            <p:nvPr/>
          </p:nvGrpSpPr>
          <p:grpSpPr>
            <a:xfrm>
              <a:off x="4704828" y="1489562"/>
              <a:ext cx="692100" cy="692100"/>
              <a:chOff x="4744759" y="1838615"/>
              <a:chExt cx="692100" cy="692100"/>
            </a:xfrm>
          </p:grpSpPr>
          <p:sp>
            <p:nvSpPr>
              <p:cNvPr id="15" name="Google Shape;674;p50"/>
              <p:cNvSpPr/>
              <p:nvPr/>
            </p:nvSpPr>
            <p:spPr>
              <a:xfrm>
                <a:off x="4744759" y="1838615"/>
                <a:ext cx="692100" cy="692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10145;p76">
                <a:extLst>
                  <a:ext uri="{FF2B5EF4-FFF2-40B4-BE49-F238E27FC236}">
                    <a16:creationId xmlns:a16="http://schemas.microsoft.com/office/drawing/2014/main" id="{62FA9E7F-E6DB-C92F-FF9C-5B258EB66E1E}"/>
                  </a:ext>
                </a:extLst>
              </p:cNvPr>
              <p:cNvGrpSpPr/>
              <p:nvPr/>
            </p:nvGrpSpPr>
            <p:grpSpPr>
              <a:xfrm>
                <a:off x="4894008" y="1993621"/>
                <a:ext cx="408267" cy="406496"/>
                <a:chOff x="3097241" y="2433564"/>
                <a:chExt cx="344883" cy="343387"/>
              </a:xfrm>
              <a:solidFill>
                <a:schemeClr val="tx1"/>
              </a:solidFill>
            </p:grpSpPr>
            <p:sp>
              <p:nvSpPr>
                <p:cNvPr id="17" name="Google Shape;10146;p76">
                  <a:extLst>
                    <a:ext uri="{FF2B5EF4-FFF2-40B4-BE49-F238E27FC236}">
                      <a16:creationId xmlns:a16="http://schemas.microsoft.com/office/drawing/2014/main" id="{F1EF6054-B73A-A5D1-17A5-587A4269BEB9}"/>
                    </a:ext>
                  </a:extLst>
                </p:cNvPr>
                <p:cNvSpPr/>
                <p:nvPr/>
              </p:nvSpPr>
              <p:spPr>
                <a:xfrm>
                  <a:off x="3151825" y="2465806"/>
                  <a:ext cx="235746" cy="311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7" h="9776" extrusionOk="0">
                      <a:moveTo>
                        <a:pt x="3703" y="322"/>
                      </a:moveTo>
                      <a:cubicBezTo>
                        <a:pt x="5573" y="322"/>
                        <a:pt x="7097" y="1846"/>
                        <a:pt x="7097" y="3715"/>
                      </a:cubicBezTo>
                      <a:cubicBezTo>
                        <a:pt x="7097" y="5239"/>
                        <a:pt x="6144" y="6728"/>
                        <a:pt x="5358" y="7704"/>
                      </a:cubicBezTo>
                      <a:cubicBezTo>
                        <a:pt x="4656" y="8573"/>
                        <a:pt x="3953" y="9192"/>
                        <a:pt x="3703" y="9418"/>
                      </a:cubicBezTo>
                      <a:cubicBezTo>
                        <a:pt x="3441" y="9192"/>
                        <a:pt x="2751" y="8573"/>
                        <a:pt x="2048" y="7704"/>
                      </a:cubicBezTo>
                      <a:cubicBezTo>
                        <a:pt x="1263" y="6728"/>
                        <a:pt x="310" y="5239"/>
                        <a:pt x="310" y="3715"/>
                      </a:cubicBezTo>
                      <a:cubicBezTo>
                        <a:pt x="310" y="1846"/>
                        <a:pt x="1822" y="322"/>
                        <a:pt x="3703" y="322"/>
                      </a:cubicBezTo>
                      <a:close/>
                      <a:moveTo>
                        <a:pt x="3703" y="1"/>
                      </a:moveTo>
                      <a:cubicBezTo>
                        <a:pt x="1667" y="1"/>
                        <a:pt x="0" y="1668"/>
                        <a:pt x="0" y="3704"/>
                      </a:cubicBezTo>
                      <a:cubicBezTo>
                        <a:pt x="0" y="4418"/>
                        <a:pt x="191" y="5192"/>
                        <a:pt x="560" y="5978"/>
                      </a:cubicBezTo>
                      <a:cubicBezTo>
                        <a:pt x="858" y="6609"/>
                        <a:pt x="1274" y="7263"/>
                        <a:pt x="1798" y="7894"/>
                      </a:cubicBezTo>
                      <a:cubicBezTo>
                        <a:pt x="2691" y="9002"/>
                        <a:pt x="3549" y="9716"/>
                        <a:pt x="3596" y="9740"/>
                      </a:cubicBezTo>
                      <a:cubicBezTo>
                        <a:pt x="3626" y="9764"/>
                        <a:pt x="3665" y="9776"/>
                        <a:pt x="3700" y="9776"/>
                      </a:cubicBezTo>
                      <a:cubicBezTo>
                        <a:pt x="3736" y="9776"/>
                        <a:pt x="3769" y="9764"/>
                        <a:pt x="3787" y="9740"/>
                      </a:cubicBezTo>
                      <a:cubicBezTo>
                        <a:pt x="3822" y="9716"/>
                        <a:pt x="4703" y="9002"/>
                        <a:pt x="5596" y="7894"/>
                      </a:cubicBezTo>
                      <a:cubicBezTo>
                        <a:pt x="6108" y="7252"/>
                        <a:pt x="6525" y="6609"/>
                        <a:pt x="6823" y="5978"/>
                      </a:cubicBezTo>
                      <a:cubicBezTo>
                        <a:pt x="7204" y="5192"/>
                        <a:pt x="7394" y="4418"/>
                        <a:pt x="7394" y="3704"/>
                      </a:cubicBezTo>
                      <a:cubicBezTo>
                        <a:pt x="7406" y="1668"/>
                        <a:pt x="5739" y="1"/>
                        <a:pt x="3703" y="1"/>
                      </a:cubicBezTo>
                      <a:close/>
                    </a:path>
                  </a:pathLst>
                </a:custGeom>
                <a:grpFill/>
                <a:ln w="63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0147;p76">
                  <a:extLst>
                    <a:ext uri="{FF2B5EF4-FFF2-40B4-BE49-F238E27FC236}">
                      <a16:creationId xmlns:a16="http://schemas.microsoft.com/office/drawing/2014/main" id="{63E6F14A-D200-29A1-2C90-3EB729605E88}"/>
                    </a:ext>
                  </a:extLst>
                </p:cNvPr>
                <p:cNvSpPr/>
                <p:nvPr/>
              </p:nvSpPr>
              <p:spPr>
                <a:xfrm>
                  <a:off x="3179483" y="2492732"/>
                  <a:ext cx="181926" cy="1818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16" h="5715" extrusionOk="0">
                      <a:moveTo>
                        <a:pt x="2858" y="0"/>
                      </a:moveTo>
                      <a:cubicBezTo>
                        <a:pt x="1286" y="0"/>
                        <a:pt x="1" y="1286"/>
                        <a:pt x="1" y="2858"/>
                      </a:cubicBezTo>
                      <a:cubicBezTo>
                        <a:pt x="1" y="4441"/>
                        <a:pt x="1286" y="5715"/>
                        <a:pt x="2858" y="5715"/>
                      </a:cubicBezTo>
                      <a:cubicBezTo>
                        <a:pt x="4442" y="5715"/>
                        <a:pt x="5716" y="4429"/>
                        <a:pt x="5716" y="2858"/>
                      </a:cubicBezTo>
                      <a:cubicBezTo>
                        <a:pt x="5692" y="2131"/>
                        <a:pt x="5418" y="1429"/>
                        <a:pt x="4918" y="893"/>
                      </a:cubicBezTo>
                      <a:cubicBezTo>
                        <a:pt x="4888" y="863"/>
                        <a:pt x="4846" y="848"/>
                        <a:pt x="4805" y="848"/>
                      </a:cubicBezTo>
                      <a:cubicBezTo>
                        <a:pt x="4763" y="848"/>
                        <a:pt x="4721" y="863"/>
                        <a:pt x="4692" y="893"/>
                      </a:cubicBezTo>
                      <a:cubicBezTo>
                        <a:pt x="4632" y="953"/>
                        <a:pt x="4632" y="1060"/>
                        <a:pt x="4692" y="1119"/>
                      </a:cubicBezTo>
                      <a:cubicBezTo>
                        <a:pt x="5144" y="1595"/>
                        <a:pt x="5394" y="2215"/>
                        <a:pt x="5394" y="2869"/>
                      </a:cubicBezTo>
                      <a:cubicBezTo>
                        <a:pt x="5394" y="4274"/>
                        <a:pt x="4251" y="5417"/>
                        <a:pt x="2846" y="5417"/>
                      </a:cubicBezTo>
                      <a:cubicBezTo>
                        <a:pt x="1453" y="5417"/>
                        <a:pt x="298" y="4274"/>
                        <a:pt x="298" y="2869"/>
                      </a:cubicBezTo>
                      <a:cubicBezTo>
                        <a:pt x="298" y="1476"/>
                        <a:pt x="1453" y="333"/>
                        <a:pt x="2846" y="333"/>
                      </a:cubicBezTo>
                      <a:cubicBezTo>
                        <a:pt x="3299" y="333"/>
                        <a:pt x="3739" y="452"/>
                        <a:pt x="4132" y="667"/>
                      </a:cubicBezTo>
                      <a:cubicBezTo>
                        <a:pt x="4157" y="683"/>
                        <a:pt x="4185" y="691"/>
                        <a:pt x="4214" y="691"/>
                      </a:cubicBezTo>
                      <a:cubicBezTo>
                        <a:pt x="4269" y="691"/>
                        <a:pt x="4323" y="662"/>
                        <a:pt x="4346" y="607"/>
                      </a:cubicBezTo>
                      <a:cubicBezTo>
                        <a:pt x="4394" y="536"/>
                        <a:pt x="4370" y="429"/>
                        <a:pt x="4287" y="393"/>
                      </a:cubicBezTo>
                      <a:cubicBezTo>
                        <a:pt x="3858" y="131"/>
                        <a:pt x="3370" y="0"/>
                        <a:pt x="2858" y="0"/>
                      </a:cubicBezTo>
                      <a:close/>
                    </a:path>
                  </a:pathLst>
                </a:custGeom>
                <a:grpFill/>
                <a:ln w="63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0148;p76">
                  <a:extLst>
                    <a:ext uri="{FF2B5EF4-FFF2-40B4-BE49-F238E27FC236}">
                      <a16:creationId xmlns:a16="http://schemas.microsoft.com/office/drawing/2014/main" id="{E2833D96-3A88-5AF5-AF2D-EA43AC2540AD}"/>
                    </a:ext>
                  </a:extLst>
                </p:cNvPr>
                <p:cNvSpPr/>
                <p:nvPr/>
              </p:nvSpPr>
              <p:spPr>
                <a:xfrm>
                  <a:off x="3242024" y="2524941"/>
                  <a:ext cx="54202" cy="117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3" h="3703" extrusionOk="0">
                      <a:moveTo>
                        <a:pt x="857" y="0"/>
                      </a:moveTo>
                      <a:cubicBezTo>
                        <a:pt x="762" y="0"/>
                        <a:pt x="691" y="71"/>
                        <a:pt x="691" y="167"/>
                      </a:cubicBezTo>
                      <a:lnTo>
                        <a:pt x="691" y="524"/>
                      </a:lnTo>
                      <a:cubicBezTo>
                        <a:pt x="322" y="560"/>
                        <a:pt x="24" y="881"/>
                        <a:pt x="24" y="1262"/>
                      </a:cubicBezTo>
                      <a:cubicBezTo>
                        <a:pt x="24" y="1679"/>
                        <a:pt x="357" y="2012"/>
                        <a:pt x="762" y="2012"/>
                      </a:cubicBezTo>
                      <a:lnTo>
                        <a:pt x="929" y="2012"/>
                      </a:lnTo>
                      <a:cubicBezTo>
                        <a:pt x="1167" y="2012"/>
                        <a:pt x="1357" y="2203"/>
                        <a:pt x="1357" y="2441"/>
                      </a:cubicBezTo>
                      <a:cubicBezTo>
                        <a:pt x="1357" y="2679"/>
                        <a:pt x="1167" y="2869"/>
                        <a:pt x="929" y="2869"/>
                      </a:cubicBezTo>
                      <a:lnTo>
                        <a:pt x="679" y="2869"/>
                      </a:lnTo>
                      <a:cubicBezTo>
                        <a:pt x="476" y="2869"/>
                        <a:pt x="334" y="2703"/>
                        <a:pt x="334" y="2524"/>
                      </a:cubicBezTo>
                      <a:cubicBezTo>
                        <a:pt x="334" y="2441"/>
                        <a:pt x="262" y="2369"/>
                        <a:pt x="167" y="2369"/>
                      </a:cubicBezTo>
                      <a:cubicBezTo>
                        <a:pt x="83" y="2369"/>
                        <a:pt x="0" y="2441"/>
                        <a:pt x="0" y="2524"/>
                      </a:cubicBezTo>
                      <a:cubicBezTo>
                        <a:pt x="0" y="2905"/>
                        <a:pt x="298" y="3203"/>
                        <a:pt x="679" y="3203"/>
                      </a:cubicBezTo>
                      <a:lnTo>
                        <a:pt x="691" y="3203"/>
                      </a:lnTo>
                      <a:lnTo>
                        <a:pt x="691" y="3536"/>
                      </a:lnTo>
                      <a:cubicBezTo>
                        <a:pt x="691" y="3631"/>
                        <a:pt x="762" y="3703"/>
                        <a:pt x="857" y="3703"/>
                      </a:cubicBezTo>
                      <a:cubicBezTo>
                        <a:pt x="941" y="3703"/>
                        <a:pt x="1012" y="3631"/>
                        <a:pt x="1012" y="3536"/>
                      </a:cubicBezTo>
                      <a:lnTo>
                        <a:pt x="1012" y="3179"/>
                      </a:lnTo>
                      <a:cubicBezTo>
                        <a:pt x="1393" y="3143"/>
                        <a:pt x="1691" y="2822"/>
                        <a:pt x="1691" y="2441"/>
                      </a:cubicBezTo>
                      <a:cubicBezTo>
                        <a:pt x="1691" y="2024"/>
                        <a:pt x="1346" y="1691"/>
                        <a:pt x="941" y="1691"/>
                      </a:cubicBezTo>
                      <a:lnTo>
                        <a:pt x="774" y="1691"/>
                      </a:lnTo>
                      <a:cubicBezTo>
                        <a:pt x="536" y="1691"/>
                        <a:pt x="345" y="1500"/>
                        <a:pt x="345" y="1262"/>
                      </a:cubicBezTo>
                      <a:cubicBezTo>
                        <a:pt x="345" y="1024"/>
                        <a:pt x="536" y="833"/>
                        <a:pt x="774" y="833"/>
                      </a:cubicBezTo>
                      <a:lnTo>
                        <a:pt x="1036" y="833"/>
                      </a:lnTo>
                      <a:cubicBezTo>
                        <a:pt x="1226" y="833"/>
                        <a:pt x="1369" y="1000"/>
                        <a:pt x="1369" y="1179"/>
                      </a:cubicBezTo>
                      <a:lnTo>
                        <a:pt x="1369" y="1345"/>
                      </a:lnTo>
                      <a:cubicBezTo>
                        <a:pt x="1393" y="1429"/>
                        <a:pt x="1453" y="1500"/>
                        <a:pt x="1536" y="1500"/>
                      </a:cubicBezTo>
                      <a:cubicBezTo>
                        <a:pt x="1631" y="1500"/>
                        <a:pt x="1703" y="1429"/>
                        <a:pt x="1703" y="1345"/>
                      </a:cubicBezTo>
                      <a:lnTo>
                        <a:pt x="1703" y="1179"/>
                      </a:lnTo>
                      <a:cubicBezTo>
                        <a:pt x="1703" y="810"/>
                        <a:pt x="1405" y="512"/>
                        <a:pt x="1036" y="512"/>
                      </a:cubicBezTo>
                      <a:lnTo>
                        <a:pt x="1012" y="512"/>
                      </a:lnTo>
                      <a:lnTo>
                        <a:pt x="1012" y="167"/>
                      </a:lnTo>
                      <a:cubicBezTo>
                        <a:pt x="1012" y="71"/>
                        <a:pt x="941" y="0"/>
                        <a:pt x="857" y="0"/>
                      </a:cubicBezTo>
                      <a:close/>
                    </a:path>
                  </a:pathLst>
                </a:custGeom>
                <a:grpFill/>
                <a:ln w="63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0149;p76">
                  <a:extLst>
                    <a:ext uri="{FF2B5EF4-FFF2-40B4-BE49-F238E27FC236}">
                      <a16:creationId xmlns:a16="http://schemas.microsoft.com/office/drawing/2014/main" id="{653FA3C8-6D8B-9E68-5E31-C19DF450DE1B}"/>
                    </a:ext>
                  </a:extLst>
                </p:cNvPr>
                <p:cNvSpPr/>
                <p:nvPr/>
              </p:nvSpPr>
              <p:spPr>
                <a:xfrm>
                  <a:off x="3390945" y="2433724"/>
                  <a:ext cx="51179" cy="85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8" h="2700" extrusionOk="0">
                      <a:moveTo>
                        <a:pt x="182" y="1"/>
                      </a:moveTo>
                      <a:cubicBezTo>
                        <a:pt x="134" y="1"/>
                        <a:pt x="86" y="22"/>
                        <a:pt x="48" y="68"/>
                      </a:cubicBezTo>
                      <a:cubicBezTo>
                        <a:pt x="0" y="140"/>
                        <a:pt x="12" y="235"/>
                        <a:pt x="84" y="294"/>
                      </a:cubicBezTo>
                      <a:cubicBezTo>
                        <a:pt x="834" y="794"/>
                        <a:pt x="1274" y="1628"/>
                        <a:pt x="1274" y="2545"/>
                      </a:cubicBezTo>
                      <a:cubicBezTo>
                        <a:pt x="1274" y="2628"/>
                        <a:pt x="1358" y="2699"/>
                        <a:pt x="1441" y="2699"/>
                      </a:cubicBezTo>
                      <a:cubicBezTo>
                        <a:pt x="1536" y="2699"/>
                        <a:pt x="1608" y="2628"/>
                        <a:pt x="1608" y="2545"/>
                      </a:cubicBezTo>
                      <a:cubicBezTo>
                        <a:pt x="1596" y="1533"/>
                        <a:pt x="1096" y="592"/>
                        <a:pt x="262" y="20"/>
                      </a:cubicBezTo>
                      <a:cubicBezTo>
                        <a:pt x="237" y="8"/>
                        <a:pt x="209" y="1"/>
                        <a:pt x="182" y="1"/>
                      </a:cubicBezTo>
                      <a:close/>
                    </a:path>
                  </a:pathLst>
                </a:custGeom>
                <a:grpFill/>
                <a:ln w="63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0150;p76">
                  <a:extLst>
                    <a:ext uri="{FF2B5EF4-FFF2-40B4-BE49-F238E27FC236}">
                      <a16:creationId xmlns:a16="http://schemas.microsoft.com/office/drawing/2014/main" id="{9A3BA288-1889-5BD0-EF28-AAEAA3AB4FA1}"/>
                    </a:ext>
                  </a:extLst>
                </p:cNvPr>
                <p:cNvSpPr/>
                <p:nvPr/>
              </p:nvSpPr>
              <p:spPr>
                <a:xfrm>
                  <a:off x="3360613" y="2478187"/>
                  <a:ext cx="27340" cy="41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9" h="1303" extrusionOk="0">
                      <a:moveTo>
                        <a:pt x="177" y="1"/>
                      </a:moveTo>
                      <a:cubicBezTo>
                        <a:pt x="131" y="1"/>
                        <a:pt x="85" y="25"/>
                        <a:pt x="48" y="76"/>
                      </a:cubicBezTo>
                      <a:cubicBezTo>
                        <a:pt x="1" y="147"/>
                        <a:pt x="13" y="231"/>
                        <a:pt x="84" y="290"/>
                      </a:cubicBezTo>
                      <a:cubicBezTo>
                        <a:pt x="370" y="493"/>
                        <a:pt x="537" y="802"/>
                        <a:pt x="537" y="1148"/>
                      </a:cubicBezTo>
                      <a:cubicBezTo>
                        <a:pt x="537" y="1231"/>
                        <a:pt x="608" y="1302"/>
                        <a:pt x="703" y="1302"/>
                      </a:cubicBezTo>
                      <a:cubicBezTo>
                        <a:pt x="787" y="1302"/>
                        <a:pt x="858" y="1231"/>
                        <a:pt x="858" y="1148"/>
                      </a:cubicBezTo>
                      <a:cubicBezTo>
                        <a:pt x="858" y="683"/>
                        <a:pt x="644" y="278"/>
                        <a:pt x="263" y="28"/>
                      </a:cubicBezTo>
                      <a:cubicBezTo>
                        <a:pt x="235" y="10"/>
                        <a:pt x="206" y="1"/>
                        <a:pt x="177" y="1"/>
                      </a:cubicBezTo>
                      <a:close/>
                    </a:path>
                  </a:pathLst>
                </a:custGeom>
                <a:grpFill/>
                <a:ln w="63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0151;p76">
                  <a:extLst>
                    <a:ext uri="{FF2B5EF4-FFF2-40B4-BE49-F238E27FC236}">
                      <a16:creationId xmlns:a16="http://schemas.microsoft.com/office/drawing/2014/main" id="{61FB6A47-D97F-B089-45A7-EC8B4BC2B1C5}"/>
                    </a:ext>
                  </a:extLst>
                </p:cNvPr>
                <p:cNvSpPr/>
                <p:nvPr/>
              </p:nvSpPr>
              <p:spPr>
                <a:xfrm>
                  <a:off x="3375795" y="2455939"/>
                  <a:ext cx="39434" cy="637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2002" extrusionOk="0">
                      <a:moveTo>
                        <a:pt x="183" y="0"/>
                      </a:moveTo>
                      <a:cubicBezTo>
                        <a:pt x="134" y="0"/>
                        <a:pt x="86" y="26"/>
                        <a:pt x="48" y="73"/>
                      </a:cubicBezTo>
                      <a:cubicBezTo>
                        <a:pt x="0" y="144"/>
                        <a:pt x="12" y="239"/>
                        <a:pt x="83" y="299"/>
                      </a:cubicBezTo>
                      <a:cubicBezTo>
                        <a:pt x="595" y="632"/>
                        <a:pt x="905" y="1216"/>
                        <a:pt x="905" y="1847"/>
                      </a:cubicBezTo>
                      <a:cubicBezTo>
                        <a:pt x="905" y="1930"/>
                        <a:pt x="976" y="2001"/>
                        <a:pt x="1072" y="2001"/>
                      </a:cubicBezTo>
                      <a:cubicBezTo>
                        <a:pt x="1155" y="2001"/>
                        <a:pt x="1238" y="1930"/>
                        <a:pt x="1238" y="1847"/>
                      </a:cubicBezTo>
                      <a:cubicBezTo>
                        <a:pt x="1238" y="1108"/>
                        <a:pt x="881" y="430"/>
                        <a:pt x="262" y="25"/>
                      </a:cubicBezTo>
                      <a:cubicBezTo>
                        <a:pt x="237" y="8"/>
                        <a:pt x="210" y="0"/>
                        <a:pt x="183" y="0"/>
                      </a:cubicBezTo>
                      <a:close/>
                    </a:path>
                  </a:pathLst>
                </a:custGeom>
                <a:grpFill/>
                <a:ln w="63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0152;p76">
                  <a:extLst>
                    <a:ext uri="{FF2B5EF4-FFF2-40B4-BE49-F238E27FC236}">
                      <a16:creationId xmlns:a16="http://schemas.microsoft.com/office/drawing/2014/main" id="{7C27B852-7E7C-8685-B340-0A8D15F8F761}"/>
                    </a:ext>
                  </a:extLst>
                </p:cNvPr>
                <p:cNvSpPr/>
                <p:nvPr/>
              </p:nvSpPr>
              <p:spPr>
                <a:xfrm>
                  <a:off x="3097241" y="2433564"/>
                  <a:ext cx="50829" cy="85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7" h="2693" extrusionOk="0">
                      <a:moveTo>
                        <a:pt x="1408" y="1"/>
                      </a:moveTo>
                      <a:cubicBezTo>
                        <a:pt x="1378" y="1"/>
                        <a:pt x="1348" y="9"/>
                        <a:pt x="1323" y="25"/>
                      </a:cubicBezTo>
                      <a:cubicBezTo>
                        <a:pt x="489" y="597"/>
                        <a:pt x="1" y="1538"/>
                        <a:pt x="1" y="2526"/>
                      </a:cubicBezTo>
                      <a:cubicBezTo>
                        <a:pt x="1" y="2621"/>
                        <a:pt x="72" y="2692"/>
                        <a:pt x="168" y="2692"/>
                      </a:cubicBezTo>
                      <a:cubicBezTo>
                        <a:pt x="251" y="2692"/>
                        <a:pt x="322" y="2621"/>
                        <a:pt x="322" y="2526"/>
                      </a:cubicBezTo>
                      <a:cubicBezTo>
                        <a:pt x="322" y="1633"/>
                        <a:pt x="775" y="787"/>
                        <a:pt x="1513" y="275"/>
                      </a:cubicBezTo>
                      <a:cubicBezTo>
                        <a:pt x="1573" y="240"/>
                        <a:pt x="1596" y="133"/>
                        <a:pt x="1549" y="73"/>
                      </a:cubicBezTo>
                      <a:cubicBezTo>
                        <a:pt x="1518" y="27"/>
                        <a:pt x="1462" y="1"/>
                        <a:pt x="1408" y="1"/>
                      </a:cubicBezTo>
                      <a:close/>
                    </a:path>
                  </a:pathLst>
                </a:custGeom>
                <a:grpFill/>
                <a:ln w="63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0153;p76">
                  <a:extLst>
                    <a:ext uri="{FF2B5EF4-FFF2-40B4-BE49-F238E27FC236}">
                      <a16:creationId xmlns:a16="http://schemas.microsoft.com/office/drawing/2014/main" id="{25F9186F-88A1-797B-BA2D-D981C367B4E8}"/>
                    </a:ext>
                  </a:extLst>
                </p:cNvPr>
                <p:cNvSpPr/>
                <p:nvPr/>
              </p:nvSpPr>
              <p:spPr>
                <a:xfrm>
                  <a:off x="3151061" y="2477773"/>
                  <a:ext cx="27690" cy="41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0" h="1304" extrusionOk="0">
                      <a:moveTo>
                        <a:pt x="681" y="1"/>
                      </a:moveTo>
                      <a:cubicBezTo>
                        <a:pt x="647" y="1"/>
                        <a:pt x="613" y="10"/>
                        <a:pt x="584" y="29"/>
                      </a:cubicBezTo>
                      <a:cubicBezTo>
                        <a:pt x="215" y="280"/>
                        <a:pt x="1" y="696"/>
                        <a:pt x="1" y="1137"/>
                      </a:cubicBezTo>
                      <a:cubicBezTo>
                        <a:pt x="1" y="1232"/>
                        <a:pt x="84" y="1303"/>
                        <a:pt x="167" y="1303"/>
                      </a:cubicBezTo>
                      <a:cubicBezTo>
                        <a:pt x="263" y="1303"/>
                        <a:pt x="334" y="1232"/>
                        <a:pt x="334" y="1137"/>
                      </a:cubicBezTo>
                      <a:cubicBezTo>
                        <a:pt x="334" y="803"/>
                        <a:pt x="501" y="482"/>
                        <a:pt x="775" y="291"/>
                      </a:cubicBezTo>
                      <a:cubicBezTo>
                        <a:pt x="834" y="244"/>
                        <a:pt x="870" y="149"/>
                        <a:pt x="810" y="65"/>
                      </a:cubicBezTo>
                      <a:cubicBezTo>
                        <a:pt x="782" y="22"/>
                        <a:pt x="732" y="1"/>
                        <a:pt x="681" y="1"/>
                      </a:cubicBezTo>
                      <a:close/>
                    </a:path>
                  </a:pathLst>
                </a:custGeom>
                <a:grpFill/>
                <a:ln w="63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0154;p76">
                  <a:extLst>
                    <a:ext uri="{FF2B5EF4-FFF2-40B4-BE49-F238E27FC236}">
                      <a16:creationId xmlns:a16="http://schemas.microsoft.com/office/drawing/2014/main" id="{3C7D254D-2F63-11D1-6AD4-3921263194A1}"/>
                    </a:ext>
                  </a:extLst>
                </p:cNvPr>
                <p:cNvSpPr/>
                <p:nvPr/>
              </p:nvSpPr>
              <p:spPr>
                <a:xfrm>
                  <a:off x="3124167" y="2455939"/>
                  <a:ext cx="39434" cy="633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9" h="1990" extrusionOk="0">
                      <a:moveTo>
                        <a:pt x="1038" y="0"/>
                      </a:moveTo>
                      <a:cubicBezTo>
                        <a:pt x="1008" y="0"/>
                        <a:pt x="978" y="8"/>
                        <a:pt x="953" y="25"/>
                      </a:cubicBezTo>
                      <a:cubicBezTo>
                        <a:pt x="357" y="430"/>
                        <a:pt x="0" y="1108"/>
                        <a:pt x="0" y="1823"/>
                      </a:cubicBezTo>
                      <a:cubicBezTo>
                        <a:pt x="0" y="1918"/>
                        <a:pt x="72" y="1989"/>
                        <a:pt x="167" y="1989"/>
                      </a:cubicBezTo>
                      <a:cubicBezTo>
                        <a:pt x="250" y="1989"/>
                        <a:pt x="334" y="1918"/>
                        <a:pt x="334" y="1823"/>
                      </a:cubicBezTo>
                      <a:cubicBezTo>
                        <a:pt x="334" y="1204"/>
                        <a:pt x="643" y="632"/>
                        <a:pt x="1143" y="275"/>
                      </a:cubicBezTo>
                      <a:cubicBezTo>
                        <a:pt x="1203" y="239"/>
                        <a:pt x="1239" y="132"/>
                        <a:pt x="1179" y="73"/>
                      </a:cubicBezTo>
                      <a:cubicBezTo>
                        <a:pt x="1148" y="26"/>
                        <a:pt x="1093" y="0"/>
                        <a:pt x="1038" y="0"/>
                      </a:cubicBezTo>
                      <a:close/>
                    </a:path>
                  </a:pathLst>
                </a:custGeom>
                <a:grpFill/>
                <a:ln w="6350">
                  <a:solidFill>
                    <a:schemeClr val="tx1"/>
                  </a:solidFill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6" name="Google Shape;661;p50"/>
            <p:cNvSpPr txBox="1">
              <a:spLocks/>
            </p:cNvSpPr>
            <p:nvPr/>
          </p:nvSpPr>
          <p:spPr>
            <a:xfrm>
              <a:off x="5525806" y="2703892"/>
              <a:ext cx="2670426" cy="11890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9pPr>
            </a:lstStyle>
            <a:p>
              <a:pPr marL="0" indent="0"/>
              <a:r>
                <a:rPr lang="ko-KR" altLang="en-US" sz="1200" b="1" dirty="0" smtClean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해외 수입 및 가공 유통</a:t>
              </a:r>
              <a:endParaRPr lang="en-US" altLang="ko-KR" sz="1200" b="1" dirty="0" smtClean="0">
                <a:latin typeface="NOTO220BD_BGI" panose="020B0800000000000000" pitchFamily="50" charset="-127"/>
                <a:ea typeface="NOTO220BD_BGI" panose="020B0800000000000000" pitchFamily="50" charset="-127"/>
              </a:endParaRPr>
            </a:p>
            <a:p>
              <a:pPr marL="0" indent="0"/>
              <a:r>
                <a:rPr lang="en-US" altLang="ko-KR" sz="1200" b="1" dirty="0" smtClean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- </a:t>
              </a:r>
              <a:r>
                <a:rPr lang="ko-KR" altLang="en-US" sz="1100" dirty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환율 계산 </a:t>
              </a:r>
              <a:r>
                <a:rPr lang="ko-KR" altLang="en-US" sz="1100" dirty="0" smtClean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용이</a:t>
              </a:r>
              <a:endParaRPr lang="en-US" altLang="ko-KR" sz="1100" dirty="0">
                <a:latin typeface="NOTO220BD_BGI" panose="020B0800000000000000" pitchFamily="50" charset="-127"/>
                <a:ea typeface="NOTO220BD_BGI" panose="020B0800000000000000" pitchFamily="50" charset="-127"/>
              </a:endParaRPr>
            </a:p>
            <a:p>
              <a:pPr marL="0" indent="0"/>
              <a:endParaRPr lang="ko-KR" altLang="en-US" sz="1200" b="1" dirty="0">
                <a:latin typeface="NOTO220BD_BGI" panose="020B0600000101010101" charset="-127"/>
                <a:ea typeface="NOTO220BD_BGI" panose="020B0600000101010101" charset="-127"/>
              </a:endParaRPr>
            </a:p>
            <a:p>
              <a:pPr marL="0" indent="0"/>
              <a:r>
                <a:rPr lang="en-US" altLang="ko-KR" sz="1200" b="1" dirty="0" smtClean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-</a:t>
              </a:r>
              <a:r>
                <a:rPr lang="ko-KR" altLang="en-US" sz="1200" b="1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 </a:t>
              </a:r>
              <a:r>
                <a:rPr lang="en-US" altLang="ko-KR" sz="1200" b="1" dirty="0" smtClean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SAP </a:t>
              </a:r>
              <a:r>
                <a:rPr lang="en-US" altLang="ko-KR" sz="1200" b="1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System variable</a:t>
              </a:r>
              <a:r>
                <a:rPr lang="ko-KR" altLang="en-US" sz="1200" b="1" dirty="0">
                  <a:latin typeface="NOTO220BD_BGI" panose="020B0600000101010101" charset="-127"/>
                  <a:ea typeface="NOTO220BD_BGI" panose="020B0600000101010101" charset="-127"/>
                </a:rPr>
                <a:t>로 인해 여러 국가로부터 수입 </a:t>
              </a:r>
              <a:r>
                <a:rPr lang="ko-KR" altLang="en-US" sz="1200" b="1" dirty="0" smtClean="0">
                  <a:latin typeface="NOTO220BD_BGI" panose="020B0600000101010101" charset="-127"/>
                  <a:ea typeface="NOTO220BD_BGI" panose="020B0600000101010101" charset="-127"/>
                </a:rPr>
                <a:t>용이</a:t>
              </a:r>
              <a:endParaRPr lang="en-US" altLang="ko-KR" sz="1200" b="1" dirty="0" smtClean="0">
                <a:latin typeface="NOTO220BD_BGI" panose="020B0600000101010101" charset="-127"/>
                <a:ea typeface="NOTO220BD_BGI" panose="020B0600000101010101" charset="-127"/>
              </a:endParaRPr>
            </a:p>
            <a:p>
              <a:pPr marL="0" indent="0"/>
              <a:endParaRPr lang="en-US" altLang="ko-KR" sz="1200" b="1" dirty="0">
                <a:latin typeface="NOTO220BD_BGI" panose="020B0600000101010101" charset="-127"/>
                <a:ea typeface="NOTO220BD_BGI" panose="020B0600000101010101" charset="-127"/>
              </a:endParaRPr>
            </a:p>
            <a:p>
              <a:pPr marL="0" indent="0"/>
              <a:r>
                <a:rPr lang="en-US" altLang="ko-KR" sz="1200" b="1" dirty="0" smtClean="0">
                  <a:latin typeface="NOTO220BD_BGI" panose="020B0600000101010101" charset="-127"/>
                  <a:ea typeface="NOTO220BD_BGI" panose="020B0600000101010101" charset="-127"/>
                </a:rPr>
                <a:t>- </a:t>
              </a:r>
              <a:r>
                <a:rPr lang="ko-KR" altLang="en-US" sz="1200" b="1" dirty="0" smtClean="0">
                  <a:latin typeface="NOTO220BD_BGI" panose="020B0600000101010101" charset="-127"/>
                  <a:ea typeface="NOTO220BD_BGI" panose="020B0600000101010101" charset="-127"/>
                </a:rPr>
                <a:t>다국어 </a:t>
              </a:r>
              <a:r>
                <a:rPr lang="ko-KR" altLang="en-US" sz="1200" b="1" dirty="0" smtClean="0">
                  <a:latin typeface="NOTO220BD_BGI" panose="020B0600000101010101" charset="-127"/>
                  <a:ea typeface="NOTO220BD_BGI" panose="020B0600000101010101" charset="-127"/>
                </a:rPr>
                <a:t>처리 용이</a:t>
              </a:r>
              <a:endParaRPr lang="en-US" altLang="ko-KR" sz="1200" b="1" dirty="0">
                <a:latin typeface="NOTO220BD_BGI" panose="020B0600000101010101" charset="-127"/>
                <a:ea typeface="NOTO220BD_BGI" panose="020B0600000101010101" charset="-127"/>
              </a:endParaRPr>
            </a:p>
            <a:p>
              <a:pPr marL="0" indent="0"/>
              <a:endParaRPr lang="en-US" altLang="ko-KR" sz="1200" b="1" dirty="0" smtClean="0">
                <a:latin typeface="NOTO220BD_BGI" panose="020B0800000000000000" pitchFamily="50" charset="-127"/>
                <a:ea typeface="NOTO220BD_BGI" panose="020B0800000000000000" pitchFamily="50" charset="-127"/>
              </a:endParaRPr>
            </a:p>
            <a:p>
              <a:pPr marL="0" indent="0"/>
              <a:endParaRPr lang="ko-KR" altLang="en-US" sz="1200" b="1" dirty="0">
                <a:latin typeface="NOTO220BD_BGI" panose="020B0800000000000000" pitchFamily="50" charset="-127"/>
                <a:ea typeface="NOTO220BD_BGI" panose="020B0800000000000000" pitchFamily="50" charset="-127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92A4E72-F22C-40E6-9DC8-4EB055B9A976}"/>
                </a:ext>
              </a:extLst>
            </p:cNvPr>
            <p:cNvGrpSpPr/>
            <p:nvPr/>
          </p:nvGrpSpPr>
          <p:grpSpPr>
            <a:xfrm>
              <a:off x="4704828" y="2818717"/>
              <a:ext cx="692100" cy="692100"/>
              <a:chOff x="1262860" y="1189070"/>
              <a:chExt cx="1648969" cy="1648969"/>
            </a:xfrm>
          </p:grpSpPr>
          <p:sp>
            <p:nvSpPr>
              <p:cNvPr id="29" name="Google Shape;659;p50"/>
              <p:cNvSpPr/>
              <p:nvPr/>
            </p:nvSpPr>
            <p:spPr>
              <a:xfrm>
                <a:off x="1262860" y="1189070"/>
                <a:ext cx="1648969" cy="1648969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09704BAB-F56F-4D1A-943F-8C3B905BFD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4860" y="1421070"/>
                <a:ext cx="1184967" cy="1184967"/>
              </a:xfrm>
              <a:prstGeom prst="rect">
                <a:avLst/>
              </a:prstGeom>
            </p:spPr>
          </p:pic>
        </p:grpSp>
        <p:sp>
          <p:nvSpPr>
            <p:cNvPr id="39" name="Google Shape;661;p50">
              <a:extLst>
                <a:ext uri="{FF2B5EF4-FFF2-40B4-BE49-F238E27FC236}">
                  <a16:creationId xmlns:a16="http://schemas.microsoft.com/office/drawing/2014/main" id="{A2674838-8491-E598-C979-8396CC667F66}"/>
                </a:ext>
              </a:extLst>
            </p:cNvPr>
            <p:cNvSpPr txBox="1">
              <a:spLocks/>
            </p:cNvSpPr>
            <p:nvPr/>
          </p:nvSpPr>
          <p:spPr>
            <a:xfrm>
              <a:off x="1690088" y="1739552"/>
              <a:ext cx="2583811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9pPr>
            </a:lstStyle>
            <a:p>
              <a:pPr marL="0" indent="0"/>
              <a:r>
                <a:rPr lang="ko-KR" altLang="en-US" sz="1200" b="1">
                  <a:latin typeface="NOTO220BD_BGI" panose="020B0600000101010101" charset="-127"/>
                  <a:ea typeface="NOTO220BD_BGI" panose="020B0600000101010101" charset="-127"/>
                </a:rPr>
                <a:t>예측 불허한 일정과 원자재 공급 및 제품 출하에 따른 납기 지연 우려</a:t>
              </a:r>
              <a:endParaRPr lang="ko-KR" altLang="en-US" sz="1200" b="1" dirty="0">
                <a:latin typeface="NOTO220BD_BGI" panose="020B0600000101010101" charset="-127"/>
                <a:ea typeface="NOTO220BD_BGI" panose="020B0600000101010101" charset="-127"/>
              </a:endParaRPr>
            </a:p>
          </p:txBody>
        </p:sp>
        <p:sp>
          <p:nvSpPr>
            <p:cNvPr id="40" name="Google Shape;662;p50">
              <a:extLst>
                <a:ext uri="{FF2B5EF4-FFF2-40B4-BE49-F238E27FC236}">
                  <a16:creationId xmlns:a16="http://schemas.microsoft.com/office/drawing/2014/main" id="{1A18432A-7D42-A6D3-1FC4-A694C7378C2C}"/>
                </a:ext>
              </a:extLst>
            </p:cNvPr>
            <p:cNvSpPr txBox="1">
              <a:spLocks/>
            </p:cNvSpPr>
            <p:nvPr/>
          </p:nvSpPr>
          <p:spPr>
            <a:xfrm>
              <a:off x="1690089" y="1543027"/>
              <a:ext cx="2233200" cy="35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/>
              <a:r>
                <a:rPr lang="af-ZA" altLang="ko-KR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Delay</a:t>
              </a:r>
              <a:endParaRPr lang="af-ZA" dirty="0"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41" name="Google Shape;665;p50">
              <a:extLst>
                <a:ext uri="{FF2B5EF4-FFF2-40B4-BE49-F238E27FC236}">
                  <a16:creationId xmlns:a16="http://schemas.microsoft.com/office/drawing/2014/main" id="{2FB28BE0-F008-08FB-56DE-46D89FF14403}"/>
                </a:ext>
              </a:extLst>
            </p:cNvPr>
            <p:cNvSpPr txBox="1">
              <a:spLocks/>
            </p:cNvSpPr>
            <p:nvPr/>
          </p:nvSpPr>
          <p:spPr>
            <a:xfrm>
              <a:off x="1670881" y="3155672"/>
              <a:ext cx="2589937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9pPr>
            </a:lstStyle>
            <a:p>
              <a:pPr marL="0" indent="0"/>
              <a:r>
                <a:rPr lang="ko-KR" altLang="en-US" sz="1200" b="1">
                  <a:latin typeface="NOTO220BD_BGI" panose="020B0600000101010101" charset="-127"/>
                  <a:ea typeface="NOTO220BD_BGI" panose="020B0600000101010101" charset="-127"/>
                </a:rPr>
                <a:t>국내 유통 중심</a:t>
              </a:r>
              <a:endParaRPr lang="ko-KR" altLang="en-US" sz="1200" b="1" dirty="0">
                <a:latin typeface="NOTO220BD_BGI" panose="020B0600000101010101" charset="-127"/>
                <a:ea typeface="NOTO220BD_BGI" panose="020B0600000101010101" charset="-127"/>
              </a:endParaRPr>
            </a:p>
          </p:txBody>
        </p:sp>
        <p:sp>
          <p:nvSpPr>
            <p:cNvPr id="42" name="Google Shape;666;p50">
              <a:extLst>
                <a:ext uri="{FF2B5EF4-FFF2-40B4-BE49-F238E27FC236}">
                  <a16:creationId xmlns:a16="http://schemas.microsoft.com/office/drawing/2014/main" id="{D1C99CDA-149C-669E-103A-DFBEC11BB7C9}"/>
                </a:ext>
              </a:extLst>
            </p:cNvPr>
            <p:cNvSpPr txBox="1">
              <a:spLocks/>
            </p:cNvSpPr>
            <p:nvPr/>
          </p:nvSpPr>
          <p:spPr>
            <a:xfrm>
              <a:off x="1670886" y="2959147"/>
              <a:ext cx="2589931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/>
              <a:r>
                <a:rPr lang="en-US" dirty="0" smtClean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Domestic</a:t>
              </a:r>
              <a:endParaRPr lang="en-US" dirty="0"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078C9571-56EC-3F8C-29B5-B7ABC81300CA}"/>
                </a:ext>
              </a:extLst>
            </p:cNvPr>
            <p:cNvGrpSpPr/>
            <p:nvPr/>
          </p:nvGrpSpPr>
          <p:grpSpPr>
            <a:xfrm>
              <a:off x="844439" y="1492948"/>
              <a:ext cx="692100" cy="692100"/>
              <a:chOff x="1054038" y="1322949"/>
              <a:chExt cx="692100" cy="692100"/>
            </a:xfrm>
          </p:grpSpPr>
          <p:sp>
            <p:nvSpPr>
              <p:cNvPr id="45" name="Google Shape;659;p50">
                <a:extLst>
                  <a:ext uri="{FF2B5EF4-FFF2-40B4-BE49-F238E27FC236}">
                    <a16:creationId xmlns:a16="http://schemas.microsoft.com/office/drawing/2014/main" id="{BB7DA91C-CFC1-7970-4431-BB202C079849}"/>
                  </a:ext>
                </a:extLst>
              </p:cNvPr>
              <p:cNvSpPr/>
              <p:nvPr/>
            </p:nvSpPr>
            <p:spPr>
              <a:xfrm>
                <a:off x="1054038" y="1322949"/>
                <a:ext cx="692100" cy="692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0443072A-39AD-2E7D-AC6A-5AFE7ADFB3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67597" y="1385156"/>
                <a:ext cx="510807" cy="510807"/>
              </a:xfrm>
              <a:prstGeom prst="rect">
                <a:avLst/>
              </a:prstGeom>
            </p:spPr>
          </p:pic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5212FBDF-2558-E95C-5A82-4046CE9328B2}"/>
                </a:ext>
              </a:extLst>
            </p:cNvPr>
            <p:cNvGrpSpPr/>
            <p:nvPr/>
          </p:nvGrpSpPr>
          <p:grpSpPr>
            <a:xfrm>
              <a:off x="816326" y="2858210"/>
              <a:ext cx="692100" cy="692100"/>
              <a:chOff x="893582" y="2664981"/>
              <a:chExt cx="692100" cy="692100"/>
            </a:xfrm>
          </p:grpSpPr>
          <p:sp>
            <p:nvSpPr>
              <p:cNvPr id="51" name="Google Shape;693;p50">
                <a:extLst>
                  <a:ext uri="{FF2B5EF4-FFF2-40B4-BE49-F238E27FC236}">
                    <a16:creationId xmlns:a16="http://schemas.microsoft.com/office/drawing/2014/main" id="{5FC655D2-3411-EA7A-ACBE-A5998BB8FB1A}"/>
                  </a:ext>
                </a:extLst>
              </p:cNvPr>
              <p:cNvSpPr/>
              <p:nvPr/>
            </p:nvSpPr>
            <p:spPr>
              <a:xfrm>
                <a:off x="893582" y="2664981"/>
                <a:ext cx="692100" cy="692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" name="그룹 51">
                <a:extLst>
                  <a:ext uri="{FF2B5EF4-FFF2-40B4-BE49-F238E27FC236}">
                    <a16:creationId xmlns:a16="http://schemas.microsoft.com/office/drawing/2014/main" id="{FD97B0E3-8C10-28DF-E691-972C57EC2EF8}"/>
                  </a:ext>
                </a:extLst>
              </p:cNvPr>
              <p:cNvGrpSpPr/>
              <p:nvPr/>
            </p:nvGrpSpPr>
            <p:grpSpPr>
              <a:xfrm>
                <a:off x="1013851" y="2772507"/>
                <a:ext cx="477048" cy="477048"/>
                <a:chOff x="4652514" y="2311541"/>
                <a:chExt cx="477048" cy="477048"/>
              </a:xfrm>
            </p:grpSpPr>
            <p:pic>
              <p:nvPicPr>
                <p:cNvPr id="53" name="그림 52">
                  <a:extLst>
                    <a:ext uri="{FF2B5EF4-FFF2-40B4-BE49-F238E27FC236}">
                      <a16:creationId xmlns:a16="http://schemas.microsoft.com/office/drawing/2014/main" id="{5D0E7E29-63A6-4E36-AD72-828C7D64E1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V="1">
                  <a:off x="4652514" y="2311541"/>
                  <a:ext cx="477048" cy="477048"/>
                </a:xfrm>
                <a:prstGeom prst="rect">
                  <a:avLst/>
                </a:prstGeom>
              </p:spPr>
            </p:pic>
            <p:pic>
              <p:nvPicPr>
                <p:cNvPr id="54" name="그림 53">
                  <a:extLst>
                    <a:ext uri="{FF2B5EF4-FFF2-40B4-BE49-F238E27FC236}">
                      <a16:creationId xmlns:a16="http://schemas.microsoft.com/office/drawing/2014/main" id="{4717094B-1789-B98E-A36A-18CAF83CE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85050" y="2354312"/>
                  <a:ext cx="389673" cy="389673"/>
                </a:xfrm>
                <a:prstGeom prst="rect">
                  <a:avLst/>
                </a:prstGeom>
              </p:spPr>
            </p:pic>
          </p:grpSp>
        </p:grpSp>
        <p:sp>
          <p:nvSpPr>
            <p:cNvPr id="4" name="오른쪽 화살표 3"/>
            <p:cNvSpPr/>
            <p:nvPr/>
          </p:nvSpPr>
          <p:spPr>
            <a:xfrm>
              <a:off x="4053676" y="1731669"/>
              <a:ext cx="429415" cy="337062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오른쪽 화살표 55"/>
            <p:cNvSpPr/>
            <p:nvPr/>
          </p:nvSpPr>
          <p:spPr>
            <a:xfrm>
              <a:off x="4044704" y="3011564"/>
              <a:ext cx="429415" cy="337062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7008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229;p34">
            <a:extLst>
              <a:ext uri="{FF2B5EF4-FFF2-40B4-BE49-F238E27FC236}">
                <a16:creationId xmlns:a16="http://schemas.microsoft.com/office/drawing/2014/main" id="{23C5A419-34FD-4257-9E71-67584F832F65}"/>
              </a:ext>
            </a:extLst>
          </p:cNvPr>
          <p:cNvSpPr txBox="1">
            <a:spLocks/>
          </p:cNvSpPr>
          <p:nvPr/>
        </p:nvSpPr>
        <p:spPr>
          <a:xfrm>
            <a:off x="1332435" y="447564"/>
            <a:ext cx="2149058" cy="399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As Is / To Be</a:t>
            </a:r>
          </a:p>
        </p:txBody>
      </p:sp>
      <p:sp>
        <p:nvSpPr>
          <p:cNvPr id="67" name="Google Shape;198;p33">
            <a:extLst>
              <a:ext uri="{FF2B5EF4-FFF2-40B4-BE49-F238E27FC236}">
                <a16:creationId xmlns:a16="http://schemas.microsoft.com/office/drawing/2014/main" id="{4D01BD1F-AEC1-4BBE-96C4-E1ED714CC6E4}"/>
              </a:ext>
            </a:extLst>
          </p:cNvPr>
          <p:cNvSpPr txBox="1">
            <a:spLocks/>
          </p:cNvSpPr>
          <p:nvPr/>
        </p:nvSpPr>
        <p:spPr>
          <a:xfrm>
            <a:off x="741820" y="538102"/>
            <a:ext cx="636503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46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/>
              <a:t>04</a:t>
            </a:r>
          </a:p>
        </p:txBody>
      </p:sp>
      <p:pic>
        <p:nvPicPr>
          <p:cNvPr id="88" name="Google Shape;181;p31">
            <a:extLst>
              <a:ext uri="{FF2B5EF4-FFF2-40B4-BE49-F238E27FC236}">
                <a16:creationId xmlns:a16="http://schemas.microsoft.com/office/drawing/2014/main" id="{0A4DF7E4-5A32-4F98-B393-BD795ADBE14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50937">
            <a:off x="128405" y="3833950"/>
            <a:ext cx="631000" cy="76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95;p44"/>
          <p:cNvPicPr preferRelativeResize="0"/>
          <p:nvPr/>
        </p:nvPicPr>
        <p:blipFill rotWithShape="1">
          <a:blip r:embed="rId4">
            <a:alphaModFix/>
          </a:blip>
          <a:srcRect l="5510" t="-18069" r="-5510" b="-9092"/>
          <a:stretch/>
        </p:blipFill>
        <p:spPr>
          <a:xfrm rot="10800000">
            <a:off x="7845136" y="16662"/>
            <a:ext cx="1070357" cy="14762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/>
          <p:cNvGrpSpPr/>
          <p:nvPr/>
        </p:nvGrpSpPr>
        <p:grpSpPr>
          <a:xfrm>
            <a:off x="741820" y="1492948"/>
            <a:ext cx="7210158" cy="2404251"/>
            <a:chOff x="885638" y="1580360"/>
            <a:chExt cx="7210158" cy="2404251"/>
          </a:xfrm>
        </p:grpSpPr>
        <p:sp>
          <p:nvSpPr>
            <p:cNvPr id="32" name="Google Shape;671;p50"/>
            <p:cNvSpPr txBox="1">
              <a:spLocks/>
            </p:cNvSpPr>
            <p:nvPr/>
          </p:nvSpPr>
          <p:spPr>
            <a:xfrm>
              <a:off x="5505514" y="2853020"/>
              <a:ext cx="2521398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9pPr>
            </a:lstStyle>
            <a:p>
              <a:pPr marL="0" indent="0"/>
              <a:r>
                <a:rPr lang="ko-KR" altLang="en-US" sz="1200" b="1" dirty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모바일 기기를 사용하여 </a:t>
              </a:r>
              <a:r>
                <a:rPr lang="ko-KR" altLang="en-US" sz="1200" b="1" dirty="0" err="1">
                  <a:latin typeface="NOTO220BD_BGI" panose="020B0800000000000000" pitchFamily="50" charset="-127"/>
                  <a:ea typeface="NOTO220BD_BGI" panose="020B0800000000000000" pitchFamily="50" charset="-127"/>
                </a:rPr>
                <a:t>장소불문</a:t>
              </a:r>
              <a:r>
                <a:rPr lang="ko-KR" altLang="en-US" sz="1200" b="1" dirty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 데이터 접근 </a:t>
              </a:r>
              <a:r>
                <a:rPr lang="ko-KR" altLang="en-US" sz="1200" b="1" dirty="0" smtClean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가능</a:t>
              </a:r>
              <a:endParaRPr lang="en-US" altLang="ko-KR" sz="1200" b="1" dirty="0" smtClean="0">
                <a:latin typeface="NOTO220BD_BGI" panose="020B0800000000000000" pitchFamily="50" charset="-127"/>
                <a:ea typeface="NOTO220BD_BGI" panose="020B0800000000000000" pitchFamily="50" charset="-127"/>
              </a:endParaRPr>
            </a:p>
            <a:p>
              <a:pPr marL="0" indent="0"/>
              <a:endParaRPr lang="en-US" altLang="ko-KR" sz="1200" b="1" dirty="0" smtClean="0">
                <a:latin typeface="NOTO220BD_BGI" panose="020B0800000000000000" pitchFamily="50" charset="-127"/>
                <a:ea typeface="NOTO220BD_BGI" panose="020B0800000000000000" pitchFamily="50" charset="-127"/>
              </a:endParaRPr>
            </a:p>
            <a:p>
              <a:pPr marL="0" indent="0"/>
              <a:r>
                <a:rPr lang="ko-KR" altLang="en-US" sz="1200" b="1" dirty="0" err="1">
                  <a:latin typeface="NOTO220BD_BGI" panose="020B0600000101010101" charset="-127"/>
                  <a:ea typeface="NOTO220BD_BGI" panose="020B0600000101010101" charset="-127"/>
                </a:rPr>
                <a:t>핵심지표</a:t>
              </a:r>
              <a:r>
                <a:rPr lang="ko-KR" altLang="en-US" sz="1200" b="1" dirty="0">
                  <a:latin typeface="NOTO220BD_BGI" panose="020B0600000101010101" charset="-127"/>
                  <a:ea typeface="NOTO220BD_BGI" panose="020B0600000101010101" charset="-127"/>
                </a:rPr>
                <a:t> 및 전사적 자원관리를 </a:t>
              </a:r>
              <a:r>
                <a:rPr lang="en-US" altLang="ko-KR" sz="1200" b="1" dirty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Single-View</a:t>
              </a:r>
              <a:r>
                <a:rPr lang="ko-KR" altLang="en-US" sz="1200" b="1" dirty="0">
                  <a:latin typeface="NOTO220BD_BGI" panose="020B0600000101010101" charset="-127"/>
                  <a:ea typeface="NOTO220BD_BGI" panose="020B0600000101010101" charset="-127"/>
                </a:rPr>
                <a:t>로 출력 가능</a:t>
              </a:r>
            </a:p>
            <a:p>
              <a:pPr marL="0" indent="0"/>
              <a:endParaRPr lang="en-US" altLang="ko-KR" sz="1200" b="1" dirty="0">
                <a:latin typeface="NOTO220BD_BGI" panose="020B0800000000000000" pitchFamily="50" charset="-127"/>
                <a:ea typeface="NOTO220BD_BGI" panose="020B0800000000000000" pitchFamily="50" charset="-127"/>
              </a:endParaRPr>
            </a:p>
          </p:txBody>
        </p:sp>
        <p:sp>
          <p:nvSpPr>
            <p:cNvPr id="33" name="Google Shape;672;p50"/>
            <p:cNvSpPr txBox="1">
              <a:spLocks/>
            </p:cNvSpPr>
            <p:nvPr/>
          </p:nvSpPr>
          <p:spPr>
            <a:xfrm>
              <a:off x="5502941" y="2660034"/>
              <a:ext cx="2299084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/>
              <a:r>
                <a:rPr lang="en-US" dirty="0" smtClean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SAP S/4 HANA Cloud</a:t>
              </a:r>
              <a:endParaRPr lang="en-US" dirty="0"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35" name="Google Shape;717;p50"/>
            <p:cNvSpPr/>
            <p:nvPr/>
          </p:nvSpPr>
          <p:spPr>
            <a:xfrm>
              <a:off x="4738599" y="2951911"/>
              <a:ext cx="692100" cy="6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65;p50">
              <a:extLst>
                <a:ext uri="{FF2B5EF4-FFF2-40B4-BE49-F238E27FC236}">
                  <a16:creationId xmlns:a16="http://schemas.microsoft.com/office/drawing/2014/main" id="{2FB28BE0-F008-08FB-56DE-46D89FF14403}"/>
                </a:ext>
              </a:extLst>
            </p:cNvPr>
            <p:cNvSpPr txBox="1">
              <a:spLocks/>
            </p:cNvSpPr>
            <p:nvPr/>
          </p:nvSpPr>
          <p:spPr>
            <a:xfrm>
              <a:off x="1703289" y="3334083"/>
              <a:ext cx="1977627" cy="47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9pPr>
            </a:lstStyle>
            <a:p>
              <a:pPr marL="0" indent="0"/>
              <a:r>
                <a:rPr lang="ko-KR" altLang="en-US" sz="1200" b="1" dirty="0" smtClean="0">
                  <a:latin typeface="NOTO220BD_BGI" panose="020B0600000101010101" charset="-127"/>
                  <a:ea typeface="NOTO220BD_BGI" panose="020B0600000101010101" charset="-127"/>
                </a:rPr>
                <a:t>국내 </a:t>
              </a:r>
              <a:r>
                <a:rPr lang="en-US" altLang="ko-KR" sz="1200" b="1" dirty="0" smtClean="0">
                  <a:latin typeface="NOTO220BD_BGI" panose="020B0600000101010101" charset="-127"/>
                  <a:ea typeface="NOTO220BD_BGI" panose="020B0600000101010101" charset="-127"/>
                </a:rPr>
                <a:t>ERP </a:t>
              </a:r>
              <a:r>
                <a:rPr lang="ko-KR" altLang="en-US" sz="1200" b="1" dirty="0" smtClean="0">
                  <a:latin typeface="NOTO220BD_BGI" panose="020B0600000101010101" charset="-127"/>
                  <a:ea typeface="NOTO220BD_BGI" panose="020B0600000101010101" charset="-127"/>
                </a:rPr>
                <a:t>사용</a:t>
              </a:r>
              <a:endParaRPr lang="en-US" altLang="ko-KR" sz="1200" b="1" dirty="0" smtClean="0">
                <a:latin typeface="NOTO220BD_BGI" panose="020B0600000101010101" charset="-127"/>
                <a:ea typeface="NOTO220BD_BGI" panose="020B0600000101010101" charset="-127"/>
              </a:endParaRPr>
            </a:p>
            <a:p>
              <a:pPr marL="0" indent="0"/>
              <a:endParaRPr lang="ko-KR" altLang="en-US" sz="1200" b="1" dirty="0">
                <a:latin typeface="NOTO220BD_BGI" panose="020B0600000101010101" charset="-127"/>
                <a:ea typeface="NOTO220BD_BGI" panose="020B0600000101010101" charset="-127"/>
              </a:endParaRPr>
            </a:p>
          </p:txBody>
        </p:sp>
        <p:sp>
          <p:nvSpPr>
            <p:cNvPr id="42" name="Google Shape;666;p50">
              <a:extLst>
                <a:ext uri="{FF2B5EF4-FFF2-40B4-BE49-F238E27FC236}">
                  <a16:creationId xmlns:a16="http://schemas.microsoft.com/office/drawing/2014/main" id="{D1C99CDA-149C-669E-103A-DFBEC11BB7C9}"/>
                </a:ext>
              </a:extLst>
            </p:cNvPr>
            <p:cNvSpPr txBox="1">
              <a:spLocks/>
            </p:cNvSpPr>
            <p:nvPr/>
          </p:nvSpPr>
          <p:spPr>
            <a:xfrm>
              <a:off x="1740198" y="3088970"/>
              <a:ext cx="1632543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Josefin Sans"/>
                <a:buNone/>
                <a:defRPr sz="2000" b="1" i="0" u="none" strike="noStrike" cap="none">
                  <a:solidFill>
                    <a:schemeClr val="lt1"/>
                  </a:solidFill>
                  <a:latin typeface="Josefin Sans"/>
                  <a:ea typeface="Josefin Sans"/>
                  <a:cs typeface="Josefin Sans"/>
                  <a:sym typeface="Josefin Sans"/>
                </a:defRPr>
              </a:lvl9pPr>
            </a:lstStyle>
            <a:p>
              <a:pPr marL="0" indent="0"/>
              <a:r>
                <a:rPr lang="en-US" dirty="0" smtClean="0">
                  <a:latin typeface="HG꼬딕씨 60g" panose="02020603020101020101" pitchFamily="18" charset="-127"/>
                  <a:ea typeface="HG꼬딕씨 60g" panose="02020603020101020101" pitchFamily="18" charset="-127"/>
                </a:rPr>
                <a:t>Program</a:t>
              </a:r>
              <a:endParaRPr lang="en-US" dirty="0">
                <a:latin typeface="HG꼬딕씨 60g" panose="02020603020101020101" pitchFamily="18" charset="-127"/>
                <a:ea typeface="HG꼬딕씨 60g" panose="02020603020101020101" pitchFamily="18" charset="-127"/>
              </a:endParaRPr>
            </a:p>
          </p:txBody>
        </p:sp>
        <p:sp>
          <p:nvSpPr>
            <p:cNvPr id="51" name="Google Shape;693;p50">
              <a:extLst>
                <a:ext uri="{FF2B5EF4-FFF2-40B4-BE49-F238E27FC236}">
                  <a16:creationId xmlns:a16="http://schemas.microsoft.com/office/drawing/2014/main" id="{5FC655D2-3411-EA7A-ACBE-A5998BB8FB1A}"/>
                </a:ext>
              </a:extLst>
            </p:cNvPr>
            <p:cNvSpPr/>
            <p:nvPr/>
          </p:nvSpPr>
          <p:spPr>
            <a:xfrm>
              <a:off x="885638" y="2988033"/>
              <a:ext cx="692100" cy="69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오른쪽 화살표 55"/>
            <p:cNvSpPr/>
            <p:nvPr/>
          </p:nvSpPr>
          <p:spPr>
            <a:xfrm>
              <a:off x="4083402" y="3159110"/>
              <a:ext cx="429415" cy="337062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Google Shape;671;p50"/>
            <p:cNvSpPr txBox="1">
              <a:spLocks/>
            </p:cNvSpPr>
            <p:nvPr/>
          </p:nvSpPr>
          <p:spPr>
            <a:xfrm>
              <a:off x="5491286" y="3479981"/>
              <a:ext cx="2521398" cy="5046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75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mo"/>
                <a:buNone/>
                <a:defRPr sz="1400" b="0" i="0" u="none" strike="noStrike" cap="none">
                  <a:solidFill>
                    <a:schemeClr val="dk1"/>
                  </a:solidFill>
                  <a:latin typeface="Arimo"/>
                  <a:ea typeface="Arimo"/>
                  <a:cs typeface="Arimo"/>
                  <a:sym typeface="Arimo"/>
                </a:defRPr>
              </a:lvl9pPr>
            </a:lstStyle>
            <a:p>
              <a:pPr marL="0" indent="0"/>
              <a:endParaRPr lang="ko-KR" altLang="en-US" sz="1200" b="1" dirty="0">
                <a:latin typeface="NOTO220BD_BGI" panose="020B0600000101010101" charset="-127"/>
                <a:ea typeface="NOTO220BD_BGI" panose="020B0600000101010101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885638" y="1580360"/>
              <a:ext cx="7210158" cy="752471"/>
              <a:chOff x="838148" y="3353561"/>
              <a:chExt cx="7210158" cy="752471"/>
            </a:xfrm>
          </p:grpSpPr>
          <p:sp>
            <p:nvSpPr>
              <p:cNvPr id="65" name="Google Shape;671;p50"/>
              <p:cNvSpPr txBox="1">
                <a:spLocks/>
              </p:cNvSpPr>
              <p:nvPr/>
            </p:nvSpPr>
            <p:spPr>
              <a:xfrm>
                <a:off x="5526908" y="3582078"/>
                <a:ext cx="2521398" cy="47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9pPr>
              </a:lstStyle>
              <a:p>
                <a:pPr marL="0" indent="0"/>
                <a:r>
                  <a:rPr lang="ko-KR" altLang="en-US" sz="1200" b="1" dirty="0">
                    <a:latin typeface="NOTO220BD_BGI" panose="020B0800000000000000" pitchFamily="50" charset="-127"/>
                    <a:ea typeface="NOTO220BD_BGI" panose="020B0800000000000000" pitchFamily="50" charset="-127"/>
                  </a:rPr>
                  <a:t>빅데이터 처리가 용이하여 현지 원자재 상황 실시간 공유 가능</a:t>
                </a:r>
              </a:p>
            </p:txBody>
          </p:sp>
          <p:sp>
            <p:nvSpPr>
              <p:cNvPr id="68" name="Google Shape;672;p50"/>
              <p:cNvSpPr txBox="1">
                <a:spLocks/>
              </p:cNvSpPr>
              <p:nvPr/>
            </p:nvSpPr>
            <p:spPr>
              <a:xfrm>
                <a:off x="5524335" y="3389092"/>
                <a:ext cx="2230200" cy="34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9pPr>
              </a:lstStyle>
              <a:p>
                <a:pPr marL="0" indent="0"/>
                <a:r>
                  <a:rPr lang="en-US" dirty="0">
                    <a:latin typeface="HG꼬딕씨 60g" panose="02020603020101020101" pitchFamily="18" charset="-127"/>
                    <a:ea typeface="HG꼬딕씨 60g" panose="02020603020101020101" pitchFamily="18" charset="-127"/>
                  </a:rPr>
                  <a:t>Big-Data</a:t>
                </a:r>
              </a:p>
            </p:txBody>
          </p:sp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662D12A2-9699-8131-4082-58CDBF1893B1}"/>
                  </a:ext>
                </a:extLst>
              </p:cNvPr>
              <p:cNvGrpSpPr/>
              <p:nvPr/>
            </p:nvGrpSpPr>
            <p:grpSpPr>
              <a:xfrm>
                <a:off x="4708748" y="3353561"/>
                <a:ext cx="692100" cy="692100"/>
                <a:chOff x="4744759" y="3617004"/>
                <a:chExt cx="692100" cy="692100"/>
              </a:xfrm>
            </p:grpSpPr>
            <p:sp>
              <p:nvSpPr>
                <p:cNvPr id="70" name="Google Shape;717;p50"/>
                <p:cNvSpPr/>
                <p:nvPr/>
              </p:nvSpPr>
              <p:spPr>
                <a:xfrm>
                  <a:off x="4744759" y="3617004"/>
                  <a:ext cx="692100" cy="692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1" name="Google Shape;12715;p80">
                  <a:extLst>
                    <a:ext uri="{FF2B5EF4-FFF2-40B4-BE49-F238E27FC236}">
                      <a16:creationId xmlns:a16="http://schemas.microsoft.com/office/drawing/2014/main" id="{79A5EDCA-BBAC-3EDF-6F88-C92965F75376}"/>
                    </a:ext>
                  </a:extLst>
                </p:cNvPr>
                <p:cNvGrpSpPr/>
                <p:nvPr/>
              </p:nvGrpSpPr>
              <p:grpSpPr>
                <a:xfrm>
                  <a:off x="4948276" y="3830880"/>
                  <a:ext cx="337684" cy="314194"/>
                  <a:chOff x="6099375" y="2456075"/>
                  <a:chExt cx="337684" cy="314194"/>
                </a:xfrm>
                <a:solidFill>
                  <a:schemeClr val="tx1"/>
                </a:solidFill>
              </p:grpSpPr>
              <p:sp>
                <p:nvSpPr>
                  <p:cNvPr id="72" name="Google Shape;12716;p80">
                    <a:extLst>
                      <a:ext uri="{FF2B5EF4-FFF2-40B4-BE49-F238E27FC236}">
                        <a16:creationId xmlns:a16="http://schemas.microsoft.com/office/drawing/2014/main" id="{EF88D363-67E8-C586-CF92-DA699F0AD555}"/>
                      </a:ext>
                    </a:extLst>
                  </p:cNvPr>
                  <p:cNvSpPr/>
                  <p:nvPr/>
                </p:nvSpPr>
                <p:spPr>
                  <a:xfrm>
                    <a:off x="6099375" y="2456075"/>
                    <a:ext cx="337684" cy="3141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09" h="9871" extrusionOk="0">
                        <a:moveTo>
                          <a:pt x="322" y="5025"/>
                        </a:moveTo>
                        <a:cubicBezTo>
                          <a:pt x="536" y="5227"/>
                          <a:pt x="857" y="5418"/>
                          <a:pt x="1274" y="5585"/>
                        </a:cubicBezTo>
                        <a:cubicBezTo>
                          <a:pt x="2048" y="5882"/>
                          <a:pt x="3060" y="6049"/>
                          <a:pt x="4143" y="6049"/>
                        </a:cubicBezTo>
                        <a:lnTo>
                          <a:pt x="4417" y="6049"/>
                        </a:lnTo>
                        <a:cubicBezTo>
                          <a:pt x="4429" y="6061"/>
                          <a:pt x="4465" y="6073"/>
                          <a:pt x="4477" y="6097"/>
                        </a:cubicBezTo>
                        <a:lnTo>
                          <a:pt x="4905" y="6347"/>
                        </a:lnTo>
                        <a:cubicBezTo>
                          <a:pt x="4894" y="6466"/>
                          <a:pt x="4882" y="6585"/>
                          <a:pt x="4882" y="6692"/>
                        </a:cubicBezTo>
                        <a:cubicBezTo>
                          <a:pt x="4882" y="6811"/>
                          <a:pt x="4894" y="6930"/>
                          <a:pt x="4905" y="7025"/>
                        </a:cubicBezTo>
                        <a:lnTo>
                          <a:pt x="4477" y="7287"/>
                        </a:lnTo>
                        <a:cubicBezTo>
                          <a:pt x="4405" y="7323"/>
                          <a:pt x="4358" y="7382"/>
                          <a:pt x="4346" y="7466"/>
                        </a:cubicBezTo>
                        <a:cubicBezTo>
                          <a:pt x="4322" y="7537"/>
                          <a:pt x="4322" y="7609"/>
                          <a:pt x="4370" y="7680"/>
                        </a:cubicBezTo>
                        <a:lnTo>
                          <a:pt x="4608" y="8085"/>
                        </a:lnTo>
                        <a:cubicBezTo>
                          <a:pt x="4564" y="8081"/>
                          <a:pt x="4517" y="8080"/>
                          <a:pt x="4467" y="8080"/>
                        </a:cubicBezTo>
                        <a:cubicBezTo>
                          <a:pt x="4368" y="8080"/>
                          <a:pt x="4263" y="8085"/>
                          <a:pt x="4167" y="8085"/>
                        </a:cubicBezTo>
                        <a:cubicBezTo>
                          <a:pt x="3120" y="8085"/>
                          <a:pt x="2143" y="7942"/>
                          <a:pt x="1393" y="7656"/>
                        </a:cubicBezTo>
                        <a:cubicBezTo>
                          <a:pt x="714" y="7406"/>
                          <a:pt x="322" y="7061"/>
                          <a:pt x="322" y="6728"/>
                        </a:cubicBezTo>
                        <a:lnTo>
                          <a:pt x="322" y="5025"/>
                        </a:lnTo>
                        <a:close/>
                        <a:moveTo>
                          <a:pt x="4132" y="1"/>
                        </a:moveTo>
                        <a:cubicBezTo>
                          <a:pt x="3048" y="1"/>
                          <a:pt x="2036" y="167"/>
                          <a:pt x="1262" y="465"/>
                        </a:cubicBezTo>
                        <a:cubicBezTo>
                          <a:pt x="441" y="774"/>
                          <a:pt x="0" y="1215"/>
                          <a:pt x="0" y="1691"/>
                        </a:cubicBezTo>
                        <a:lnTo>
                          <a:pt x="0" y="6751"/>
                        </a:lnTo>
                        <a:cubicBezTo>
                          <a:pt x="0" y="7228"/>
                          <a:pt x="441" y="7656"/>
                          <a:pt x="1262" y="7966"/>
                        </a:cubicBezTo>
                        <a:cubicBezTo>
                          <a:pt x="2036" y="8264"/>
                          <a:pt x="3048" y="8430"/>
                          <a:pt x="4132" y="8430"/>
                        </a:cubicBezTo>
                        <a:cubicBezTo>
                          <a:pt x="4346" y="8430"/>
                          <a:pt x="4548" y="8430"/>
                          <a:pt x="4763" y="8418"/>
                        </a:cubicBezTo>
                        <a:lnTo>
                          <a:pt x="5025" y="8871"/>
                        </a:lnTo>
                        <a:cubicBezTo>
                          <a:pt x="5072" y="8954"/>
                          <a:pt x="5132" y="8990"/>
                          <a:pt x="5203" y="9014"/>
                        </a:cubicBezTo>
                        <a:cubicBezTo>
                          <a:pt x="5227" y="9018"/>
                          <a:pt x="5252" y="9020"/>
                          <a:pt x="5278" y="9020"/>
                        </a:cubicBezTo>
                        <a:cubicBezTo>
                          <a:pt x="5329" y="9020"/>
                          <a:pt x="5382" y="9010"/>
                          <a:pt x="5429" y="8978"/>
                        </a:cubicBezTo>
                        <a:lnTo>
                          <a:pt x="5858" y="8728"/>
                        </a:lnTo>
                        <a:cubicBezTo>
                          <a:pt x="6037" y="8871"/>
                          <a:pt x="6251" y="8990"/>
                          <a:pt x="6465" y="9085"/>
                        </a:cubicBezTo>
                        <a:lnTo>
                          <a:pt x="6465" y="9573"/>
                        </a:lnTo>
                        <a:cubicBezTo>
                          <a:pt x="6465" y="9740"/>
                          <a:pt x="6608" y="9871"/>
                          <a:pt x="6763" y="9871"/>
                        </a:cubicBezTo>
                        <a:lnTo>
                          <a:pt x="8108" y="9871"/>
                        </a:lnTo>
                        <a:cubicBezTo>
                          <a:pt x="8275" y="9871"/>
                          <a:pt x="8406" y="9740"/>
                          <a:pt x="8406" y="9573"/>
                        </a:cubicBezTo>
                        <a:lnTo>
                          <a:pt x="8406" y="9085"/>
                        </a:lnTo>
                        <a:cubicBezTo>
                          <a:pt x="8632" y="8990"/>
                          <a:pt x="8823" y="8871"/>
                          <a:pt x="9013" y="8728"/>
                        </a:cubicBezTo>
                        <a:lnTo>
                          <a:pt x="9442" y="8978"/>
                        </a:lnTo>
                        <a:cubicBezTo>
                          <a:pt x="9497" y="9010"/>
                          <a:pt x="9548" y="9020"/>
                          <a:pt x="9596" y="9020"/>
                        </a:cubicBezTo>
                        <a:cubicBezTo>
                          <a:pt x="9620" y="9020"/>
                          <a:pt x="9644" y="9018"/>
                          <a:pt x="9668" y="9014"/>
                        </a:cubicBezTo>
                        <a:cubicBezTo>
                          <a:pt x="9739" y="8990"/>
                          <a:pt x="9799" y="8930"/>
                          <a:pt x="9847" y="8871"/>
                        </a:cubicBezTo>
                        <a:lnTo>
                          <a:pt x="10513" y="7716"/>
                        </a:lnTo>
                        <a:cubicBezTo>
                          <a:pt x="10561" y="7597"/>
                          <a:pt x="10561" y="7525"/>
                          <a:pt x="10549" y="7442"/>
                        </a:cubicBezTo>
                        <a:cubicBezTo>
                          <a:pt x="10537" y="7371"/>
                          <a:pt x="10478" y="7311"/>
                          <a:pt x="10406" y="7263"/>
                        </a:cubicBezTo>
                        <a:lnTo>
                          <a:pt x="9978" y="7013"/>
                        </a:lnTo>
                        <a:cubicBezTo>
                          <a:pt x="9989" y="6894"/>
                          <a:pt x="10013" y="6775"/>
                          <a:pt x="10013" y="6668"/>
                        </a:cubicBezTo>
                        <a:cubicBezTo>
                          <a:pt x="10013" y="6549"/>
                          <a:pt x="10001" y="6430"/>
                          <a:pt x="9978" y="6335"/>
                        </a:cubicBezTo>
                        <a:lnTo>
                          <a:pt x="10406" y="6073"/>
                        </a:lnTo>
                        <a:cubicBezTo>
                          <a:pt x="10549" y="6001"/>
                          <a:pt x="10609" y="5823"/>
                          <a:pt x="10513" y="5680"/>
                        </a:cubicBezTo>
                        <a:lnTo>
                          <a:pt x="10311" y="5323"/>
                        </a:lnTo>
                        <a:cubicBezTo>
                          <a:pt x="10280" y="5268"/>
                          <a:pt x="10228" y="5239"/>
                          <a:pt x="10176" y="5239"/>
                        </a:cubicBezTo>
                        <a:cubicBezTo>
                          <a:pt x="10148" y="5239"/>
                          <a:pt x="10121" y="5247"/>
                          <a:pt x="10097" y="5263"/>
                        </a:cubicBezTo>
                        <a:cubicBezTo>
                          <a:pt x="10025" y="5299"/>
                          <a:pt x="9989" y="5394"/>
                          <a:pt x="10037" y="5466"/>
                        </a:cubicBezTo>
                        <a:lnTo>
                          <a:pt x="10228" y="5811"/>
                        </a:lnTo>
                        <a:lnTo>
                          <a:pt x="9727" y="6108"/>
                        </a:lnTo>
                        <a:cubicBezTo>
                          <a:pt x="9668" y="6132"/>
                          <a:pt x="9632" y="6216"/>
                          <a:pt x="9656" y="6275"/>
                        </a:cubicBezTo>
                        <a:cubicBezTo>
                          <a:pt x="9680" y="6406"/>
                          <a:pt x="9680" y="6537"/>
                          <a:pt x="9680" y="6668"/>
                        </a:cubicBezTo>
                        <a:cubicBezTo>
                          <a:pt x="9680" y="6811"/>
                          <a:pt x="9668" y="6942"/>
                          <a:pt x="9656" y="7073"/>
                        </a:cubicBezTo>
                        <a:cubicBezTo>
                          <a:pt x="9632" y="7132"/>
                          <a:pt x="9668" y="7204"/>
                          <a:pt x="9727" y="7240"/>
                        </a:cubicBezTo>
                        <a:lnTo>
                          <a:pt x="10228" y="7537"/>
                        </a:lnTo>
                        <a:lnTo>
                          <a:pt x="9573" y="8668"/>
                        </a:lnTo>
                        <a:lnTo>
                          <a:pt x="9073" y="8371"/>
                        </a:lnTo>
                        <a:cubicBezTo>
                          <a:pt x="9045" y="8354"/>
                          <a:pt x="9015" y="8345"/>
                          <a:pt x="8986" y="8345"/>
                        </a:cubicBezTo>
                        <a:cubicBezTo>
                          <a:pt x="8952" y="8345"/>
                          <a:pt x="8920" y="8357"/>
                          <a:pt x="8894" y="8383"/>
                        </a:cubicBezTo>
                        <a:cubicBezTo>
                          <a:pt x="8680" y="8561"/>
                          <a:pt x="8442" y="8692"/>
                          <a:pt x="8192" y="8787"/>
                        </a:cubicBezTo>
                        <a:cubicBezTo>
                          <a:pt x="8132" y="8799"/>
                          <a:pt x="8084" y="8859"/>
                          <a:pt x="8084" y="8930"/>
                        </a:cubicBezTo>
                        <a:lnTo>
                          <a:pt x="8084" y="9514"/>
                        </a:lnTo>
                        <a:lnTo>
                          <a:pt x="6775" y="9514"/>
                        </a:lnTo>
                        <a:lnTo>
                          <a:pt x="6775" y="8930"/>
                        </a:lnTo>
                        <a:cubicBezTo>
                          <a:pt x="6775" y="8871"/>
                          <a:pt x="6739" y="8811"/>
                          <a:pt x="6679" y="8787"/>
                        </a:cubicBezTo>
                        <a:cubicBezTo>
                          <a:pt x="6418" y="8692"/>
                          <a:pt x="6179" y="8561"/>
                          <a:pt x="5977" y="8383"/>
                        </a:cubicBezTo>
                        <a:cubicBezTo>
                          <a:pt x="5951" y="8357"/>
                          <a:pt x="5919" y="8345"/>
                          <a:pt x="5885" y="8345"/>
                        </a:cubicBezTo>
                        <a:cubicBezTo>
                          <a:pt x="5856" y="8345"/>
                          <a:pt x="5826" y="8354"/>
                          <a:pt x="5798" y="8371"/>
                        </a:cubicBezTo>
                        <a:lnTo>
                          <a:pt x="5286" y="8668"/>
                        </a:lnTo>
                        <a:lnTo>
                          <a:pt x="4632" y="7537"/>
                        </a:lnTo>
                        <a:lnTo>
                          <a:pt x="5144" y="7240"/>
                        </a:lnTo>
                        <a:cubicBezTo>
                          <a:pt x="5203" y="7204"/>
                          <a:pt x="5227" y="7132"/>
                          <a:pt x="5215" y="7073"/>
                        </a:cubicBezTo>
                        <a:cubicBezTo>
                          <a:pt x="5191" y="6942"/>
                          <a:pt x="5191" y="6811"/>
                          <a:pt x="5191" y="6668"/>
                        </a:cubicBezTo>
                        <a:cubicBezTo>
                          <a:pt x="5191" y="6537"/>
                          <a:pt x="5203" y="6406"/>
                          <a:pt x="5215" y="6275"/>
                        </a:cubicBezTo>
                        <a:cubicBezTo>
                          <a:pt x="5227" y="6216"/>
                          <a:pt x="5203" y="6132"/>
                          <a:pt x="5144" y="6108"/>
                        </a:cubicBezTo>
                        <a:lnTo>
                          <a:pt x="4632" y="5811"/>
                        </a:lnTo>
                        <a:lnTo>
                          <a:pt x="5286" y="4680"/>
                        </a:lnTo>
                        <a:lnTo>
                          <a:pt x="5798" y="4977"/>
                        </a:lnTo>
                        <a:cubicBezTo>
                          <a:pt x="5825" y="4988"/>
                          <a:pt x="5854" y="4994"/>
                          <a:pt x="5883" y="4994"/>
                        </a:cubicBezTo>
                        <a:cubicBezTo>
                          <a:pt x="5917" y="4994"/>
                          <a:pt x="5951" y="4985"/>
                          <a:pt x="5977" y="4965"/>
                        </a:cubicBezTo>
                        <a:cubicBezTo>
                          <a:pt x="6179" y="4787"/>
                          <a:pt x="6418" y="4644"/>
                          <a:pt x="6679" y="4561"/>
                        </a:cubicBezTo>
                        <a:cubicBezTo>
                          <a:pt x="6739" y="4549"/>
                          <a:pt x="6775" y="4489"/>
                          <a:pt x="6775" y="4406"/>
                        </a:cubicBezTo>
                        <a:lnTo>
                          <a:pt x="6775" y="3834"/>
                        </a:lnTo>
                        <a:lnTo>
                          <a:pt x="8084" y="3834"/>
                        </a:lnTo>
                        <a:lnTo>
                          <a:pt x="8084" y="4406"/>
                        </a:lnTo>
                        <a:cubicBezTo>
                          <a:pt x="8084" y="4465"/>
                          <a:pt x="8132" y="4525"/>
                          <a:pt x="8192" y="4561"/>
                        </a:cubicBezTo>
                        <a:cubicBezTo>
                          <a:pt x="8442" y="4644"/>
                          <a:pt x="8680" y="4787"/>
                          <a:pt x="8894" y="4965"/>
                        </a:cubicBezTo>
                        <a:cubicBezTo>
                          <a:pt x="8920" y="4985"/>
                          <a:pt x="8954" y="4994"/>
                          <a:pt x="8988" y="4994"/>
                        </a:cubicBezTo>
                        <a:cubicBezTo>
                          <a:pt x="9017" y="4994"/>
                          <a:pt x="9046" y="4988"/>
                          <a:pt x="9073" y="4977"/>
                        </a:cubicBezTo>
                        <a:lnTo>
                          <a:pt x="9573" y="4680"/>
                        </a:lnTo>
                        <a:lnTo>
                          <a:pt x="9716" y="4906"/>
                        </a:lnTo>
                        <a:cubicBezTo>
                          <a:pt x="9740" y="4955"/>
                          <a:pt x="9793" y="4982"/>
                          <a:pt x="9847" y="4982"/>
                        </a:cubicBezTo>
                        <a:cubicBezTo>
                          <a:pt x="9871" y="4982"/>
                          <a:pt x="9896" y="4977"/>
                          <a:pt x="9918" y="4965"/>
                        </a:cubicBezTo>
                        <a:cubicBezTo>
                          <a:pt x="9989" y="4918"/>
                          <a:pt x="10025" y="4823"/>
                          <a:pt x="9978" y="4751"/>
                        </a:cubicBezTo>
                        <a:lnTo>
                          <a:pt x="9847" y="4513"/>
                        </a:lnTo>
                        <a:cubicBezTo>
                          <a:pt x="9798" y="4424"/>
                          <a:pt x="9699" y="4367"/>
                          <a:pt x="9592" y="4367"/>
                        </a:cubicBezTo>
                        <a:cubicBezTo>
                          <a:pt x="9542" y="4367"/>
                          <a:pt x="9491" y="4379"/>
                          <a:pt x="9442" y="4406"/>
                        </a:cubicBezTo>
                        <a:lnTo>
                          <a:pt x="9013" y="4668"/>
                        </a:lnTo>
                        <a:cubicBezTo>
                          <a:pt x="8835" y="4513"/>
                          <a:pt x="8620" y="4394"/>
                          <a:pt x="8406" y="4311"/>
                        </a:cubicBezTo>
                        <a:lnTo>
                          <a:pt x="8406" y="3811"/>
                        </a:lnTo>
                        <a:cubicBezTo>
                          <a:pt x="8406" y="3727"/>
                          <a:pt x="8358" y="3632"/>
                          <a:pt x="8299" y="3596"/>
                        </a:cubicBezTo>
                        <a:lnTo>
                          <a:pt x="8299" y="1656"/>
                        </a:lnTo>
                        <a:cubicBezTo>
                          <a:pt x="8299" y="1060"/>
                          <a:pt x="7596" y="536"/>
                          <a:pt x="6394" y="239"/>
                        </a:cubicBezTo>
                        <a:cubicBezTo>
                          <a:pt x="6384" y="237"/>
                          <a:pt x="6375" y="237"/>
                          <a:pt x="6365" y="237"/>
                        </a:cubicBezTo>
                        <a:cubicBezTo>
                          <a:pt x="6284" y="237"/>
                          <a:pt x="6225" y="283"/>
                          <a:pt x="6203" y="358"/>
                        </a:cubicBezTo>
                        <a:cubicBezTo>
                          <a:pt x="6179" y="453"/>
                          <a:pt x="6227" y="524"/>
                          <a:pt x="6322" y="560"/>
                        </a:cubicBezTo>
                        <a:cubicBezTo>
                          <a:pt x="7346" y="810"/>
                          <a:pt x="7989" y="1239"/>
                          <a:pt x="7989" y="1667"/>
                        </a:cubicBezTo>
                        <a:cubicBezTo>
                          <a:pt x="7989" y="2001"/>
                          <a:pt x="7596" y="2346"/>
                          <a:pt x="6918" y="2596"/>
                        </a:cubicBezTo>
                        <a:cubicBezTo>
                          <a:pt x="6179" y="2882"/>
                          <a:pt x="5203" y="3025"/>
                          <a:pt x="4143" y="3025"/>
                        </a:cubicBezTo>
                        <a:cubicBezTo>
                          <a:pt x="3703" y="3025"/>
                          <a:pt x="3262" y="3001"/>
                          <a:pt x="2846" y="2941"/>
                        </a:cubicBezTo>
                        <a:cubicBezTo>
                          <a:pt x="2833" y="2938"/>
                          <a:pt x="2821" y="2936"/>
                          <a:pt x="2809" y="2936"/>
                        </a:cubicBezTo>
                        <a:cubicBezTo>
                          <a:pt x="2742" y="2936"/>
                          <a:pt x="2687" y="2991"/>
                          <a:pt x="2667" y="3072"/>
                        </a:cubicBezTo>
                        <a:cubicBezTo>
                          <a:pt x="2655" y="3156"/>
                          <a:pt x="2715" y="3239"/>
                          <a:pt x="2810" y="3251"/>
                        </a:cubicBezTo>
                        <a:cubicBezTo>
                          <a:pt x="3239" y="3311"/>
                          <a:pt x="3679" y="3334"/>
                          <a:pt x="4143" y="3334"/>
                        </a:cubicBezTo>
                        <a:cubicBezTo>
                          <a:pt x="5227" y="3334"/>
                          <a:pt x="6239" y="3168"/>
                          <a:pt x="7013" y="2870"/>
                        </a:cubicBezTo>
                        <a:cubicBezTo>
                          <a:pt x="7430" y="2715"/>
                          <a:pt x="7763" y="2525"/>
                          <a:pt x="7965" y="2310"/>
                        </a:cubicBezTo>
                        <a:lnTo>
                          <a:pt x="7965" y="3525"/>
                        </a:lnTo>
                        <a:lnTo>
                          <a:pt x="6751" y="3525"/>
                        </a:lnTo>
                        <a:cubicBezTo>
                          <a:pt x="6584" y="3525"/>
                          <a:pt x="6453" y="3668"/>
                          <a:pt x="6453" y="3822"/>
                        </a:cubicBezTo>
                        <a:lnTo>
                          <a:pt x="6453" y="4323"/>
                        </a:lnTo>
                        <a:cubicBezTo>
                          <a:pt x="6227" y="4406"/>
                          <a:pt x="6037" y="4525"/>
                          <a:pt x="5846" y="4680"/>
                        </a:cubicBezTo>
                        <a:lnTo>
                          <a:pt x="5406" y="4418"/>
                        </a:lnTo>
                        <a:cubicBezTo>
                          <a:pt x="5360" y="4395"/>
                          <a:pt x="5315" y="4387"/>
                          <a:pt x="5270" y="4387"/>
                        </a:cubicBezTo>
                        <a:cubicBezTo>
                          <a:pt x="5243" y="4387"/>
                          <a:pt x="5217" y="4390"/>
                          <a:pt x="5191" y="4394"/>
                        </a:cubicBezTo>
                        <a:cubicBezTo>
                          <a:pt x="5108" y="4406"/>
                          <a:pt x="5048" y="4465"/>
                          <a:pt x="5013" y="4525"/>
                        </a:cubicBezTo>
                        <a:lnTo>
                          <a:pt x="4334" y="5692"/>
                        </a:lnTo>
                        <a:cubicBezTo>
                          <a:pt x="4322" y="5704"/>
                          <a:pt x="4322" y="5716"/>
                          <a:pt x="4322" y="5727"/>
                        </a:cubicBezTo>
                        <a:lnTo>
                          <a:pt x="4132" y="5727"/>
                        </a:lnTo>
                        <a:cubicBezTo>
                          <a:pt x="3084" y="5727"/>
                          <a:pt x="2107" y="5585"/>
                          <a:pt x="1357" y="5299"/>
                        </a:cubicBezTo>
                        <a:cubicBezTo>
                          <a:pt x="679" y="5049"/>
                          <a:pt x="286" y="4704"/>
                          <a:pt x="286" y="4382"/>
                        </a:cubicBezTo>
                        <a:lnTo>
                          <a:pt x="286" y="2322"/>
                        </a:lnTo>
                        <a:cubicBezTo>
                          <a:pt x="643" y="2668"/>
                          <a:pt x="1274" y="2965"/>
                          <a:pt x="2131" y="3144"/>
                        </a:cubicBezTo>
                        <a:lnTo>
                          <a:pt x="2167" y="3144"/>
                        </a:lnTo>
                        <a:cubicBezTo>
                          <a:pt x="2238" y="3144"/>
                          <a:pt x="2298" y="3096"/>
                          <a:pt x="2322" y="3025"/>
                        </a:cubicBezTo>
                        <a:cubicBezTo>
                          <a:pt x="2334" y="2930"/>
                          <a:pt x="2286" y="2858"/>
                          <a:pt x="2203" y="2846"/>
                        </a:cubicBezTo>
                        <a:cubicBezTo>
                          <a:pt x="1036" y="2596"/>
                          <a:pt x="298" y="2132"/>
                          <a:pt x="298" y="1667"/>
                        </a:cubicBezTo>
                        <a:cubicBezTo>
                          <a:pt x="298" y="1346"/>
                          <a:pt x="679" y="1001"/>
                          <a:pt x="1369" y="751"/>
                        </a:cubicBezTo>
                        <a:cubicBezTo>
                          <a:pt x="2096" y="465"/>
                          <a:pt x="3072" y="322"/>
                          <a:pt x="4132" y="322"/>
                        </a:cubicBezTo>
                        <a:cubicBezTo>
                          <a:pt x="4667" y="322"/>
                          <a:pt x="5191" y="358"/>
                          <a:pt x="5679" y="441"/>
                        </a:cubicBezTo>
                        <a:cubicBezTo>
                          <a:pt x="5687" y="442"/>
                          <a:pt x="5695" y="443"/>
                          <a:pt x="5703" y="443"/>
                        </a:cubicBezTo>
                        <a:cubicBezTo>
                          <a:pt x="5786" y="443"/>
                          <a:pt x="5847" y="385"/>
                          <a:pt x="5858" y="298"/>
                        </a:cubicBezTo>
                        <a:cubicBezTo>
                          <a:pt x="5870" y="215"/>
                          <a:pt x="5810" y="143"/>
                          <a:pt x="5727" y="120"/>
                        </a:cubicBezTo>
                        <a:cubicBezTo>
                          <a:pt x="5215" y="36"/>
                          <a:pt x="4679" y="1"/>
                          <a:pt x="4132" y="1"/>
                        </a:cubicBezTo>
                        <a:close/>
                      </a:path>
                    </a:pathLst>
                  </a:custGeom>
                  <a:grpFill/>
                  <a:ln w="6350">
                    <a:solidFill>
                      <a:schemeClr val="tx1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12717;p80">
                    <a:extLst>
                      <a:ext uri="{FF2B5EF4-FFF2-40B4-BE49-F238E27FC236}">
                        <a16:creationId xmlns:a16="http://schemas.microsoft.com/office/drawing/2014/main" id="{43C9D9C3-B43B-DCF9-DB55-27E8AE46CA10}"/>
                      </a:ext>
                    </a:extLst>
                  </p:cNvPr>
                  <p:cNvSpPr/>
                  <p:nvPr/>
                </p:nvSpPr>
                <p:spPr>
                  <a:xfrm>
                    <a:off x="6306652" y="2638748"/>
                    <a:ext cx="59904" cy="59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82" h="1870" extrusionOk="0">
                        <a:moveTo>
                          <a:pt x="941" y="310"/>
                        </a:moveTo>
                        <a:cubicBezTo>
                          <a:pt x="1287" y="310"/>
                          <a:pt x="1561" y="596"/>
                          <a:pt x="1561" y="929"/>
                        </a:cubicBezTo>
                        <a:cubicBezTo>
                          <a:pt x="1561" y="1274"/>
                          <a:pt x="1287" y="1560"/>
                          <a:pt x="941" y="1560"/>
                        </a:cubicBezTo>
                        <a:cubicBezTo>
                          <a:pt x="596" y="1560"/>
                          <a:pt x="310" y="1274"/>
                          <a:pt x="310" y="929"/>
                        </a:cubicBezTo>
                        <a:cubicBezTo>
                          <a:pt x="310" y="596"/>
                          <a:pt x="596" y="310"/>
                          <a:pt x="941" y="310"/>
                        </a:cubicBezTo>
                        <a:close/>
                        <a:moveTo>
                          <a:pt x="941" y="0"/>
                        </a:moveTo>
                        <a:cubicBezTo>
                          <a:pt x="418" y="0"/>
                          <a:pt x="1" y="417"/>
                          <a:pt x="1" y="929"/>
                        </a:cubicBezTo>
                        <a:cubicBezTo>
                          <a:pt x="1" y="1453"/>
                          <a:pt x="418" y="1870"/>
                          <a:pt x="941" y="1870"/>
                        </a:cubicBezTo>
                        <a:cubicBezTo>
                          <a:pt x="1465" y="1870"/>
                          <a:pt x="1882" y="1453"/>
                          <a:pt x="1882" y="929"/>
                        </a:cubicBezTo>
                        <a:cubicBezTo>
                          <a:pt x="1882" y="417"/>
                          <a:pt x="1465" y="0"/>
                          <a:pt x="941" y="0"/>
                        </a:cubicBezTo>
                        <a:close/>
                      </a:path>
                    </a:pathLst>
                  </a:custGeom>
                  <a:grpFill/>
                  <a:ln w="6350">
                    <a:solidFill>
                      <a:schemeClr val="tx1"/>
                    </a:solidFill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74" name="Google Shape;670;p50">
                <a:extLst>
                  <a:ext uri="{FF2B5EF4-FFF2-40B4-BE49-F238E27FC236}">
                    <a16:creationId xmlns:a16="http://schemas.microsoft.com/office/drawing/2014/main" id="{DF80CC0B-44FF-E9B2-73BD-A1B30D7D0A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3968" y="3407137"/>
                <a:ext cx="2233200" cy="34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Josefin Sans"/>
                  <a:buNone/>
                  <a:defRPr sz="2000" b="1" i="0" u="none" strike="noStrike" cap="none">
                    <a:solidFill>
                      <a:schemeClr val="lt1"/>
                    </a:solidFill>
                    <a:latin typeface="Josefin Sans"/>
                    <a:ea typeface="Josefin Sans"/>
                    <a:cs typeface="Josefin Sans"/>
                    <a:sym typeface="Josefin Sans"/>
                  </a:defRPr>
                </a:lvl9pPr>
              </a:lstStyle>
              <a:p>
                <a:pPr marL="0" indent="0"/>
                <a:r>
                  <a:rPr lang="en-US">
                    <a:latin typeface="HG꼬딕씨 60g" panose="02020603020101020101" pitchFamily="18" charset="-127"/>
                    <a:ea typeface="HG꼬딕씨 60g" panose="02020603020101020101" pitchFamily="18" charset="-127"/>
                  </a:rPr>
                  <a:t>Inefficiency</a:t>
                </a:r>
                <a:endParaRPr lang="en-US" dirty="0">
                  <a:latin typeface="HG꼬딕씨 60g" panose="02020603020101020101" pitchFamily="18" charset="-127"/>
                  <a:ea typeface="HG꼬딕씨 60g" panose="02020603020101020101" pitchFamily="18" charset="-127"/>
                </a:endParaRPr>
              </a:p>
            </p:txBody>
          </p:sp>
          <p:grpSp>
            <p:nvGrpSpPr>
              <p:cNvPr id="75" name="그룹 74">
                <a:extLst>
                  <a:ext uri="{FF2B5EF4-FFF2-40B4-BE49-F238E27FC236}">
                    <a16:creationId xmlns:a16="http://schemas.microsoft.com/office/drawing/2014/main" id="{9A2A82E4-256B-5807-A63B-BA045FF714C3}"/>
                  </a:ext>
                </a:extLst>
              </p:cNvPr>
              <p:cNvGrpSpPr/>
              <p:nvPr/>
            </p:nvGrpSpPr>
            <p:grpSpPr>
              <a:xfrm>
                <a:off x="838148" y="3358404"/>
                <a:ext cx="692100" cy="692100"/>
                <a:chOff x="893557" y="3511937"/>
                <a:chExt cx="692100" cy="692100"/>
              </a:xfrm>
            </p:grpSpPr>
            <p:sp>
              <p:nvSpPr>
                <p:cNvPr id="76" name="Google Shape;674;p50">
                  <a:extLst>
                    <a:ext uri="{FF2B5EF4-FFF2-40B4-BE49-F238E27FC236}">
                      <a16:creationId xmlns:a16="http://schemas.microsoft.com/office/drawing/2014/main" id="{2EF77FE6-8420-EF7B-085A-F9A16F9ABDE8}"/>
                    </a:ext>
                  </a:extLst>
                </p:cNvPr>
                <p:cNvSpPr/>
                <p:nvPr/>
              </p:nvSpPr>
              <p:spPr>
                <a:xfrm>
                  <a:off x="893557" y="3511937"/>
                  <a:ext cx="692100" cy="692100"/>
                </a:xfrm>
                <a:prstGeom prst="ellipse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id="{7C7A7144-B53E-43D8-75E8-1E6B21F2DA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93337" y="3634815"/>
                  <a:ext cx="462193" cy="462193"/>
                </a:xfrm>
                <a:prstGeom prst="rect">
                  <a:avLst/>
                </a:prstGeom>
              </p:spPr>
            </p:pic>
          </p:grpSp>
          <p:sp>
            <p:nvSpPr>
              <p:cNvPr id="78" name="Google Shape;669;p50">
                <a:extLst>
                  <a:ext uri="{FF2B5EF4-FFF2-40B4-BE49-F238E27FC236}">
                    <a16:creationId xmlns:a16="http://schemas.microsoft.com/office/drawing/2014/main" id="{988E53A5-BE39-CB2C-9FB5-D99CBF96D0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83968" y="3600131"/>
                <a:ext cx="2535626" cy="505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1pPr>
                <a:lvl2pPr marL="914400" marR="0" lvl="1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2pPr>
                <a:lvl3pPr marL="1371600" marR="0" lvl="2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3pPr>
                <a:lvl4pPr marL="1828800" marR="0" lvl="3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4pPr>
                <a:lvl5pPr marL="2286000" marR="0" lvl="4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5pPr>
                <a:lvl6pPr marL="2743200" marR="0" lvl="5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6pPr>
                <a:lvl7pPr marL="3200400" marR="0" lvl="6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7pPr>
                <a:lvl8pPr marL="3657600" marR="0" lvl="7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8pPr>
                <a:lvl9pPr marL="4114800" marR="0" lvl="8" indent="-3175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mo"/>
                  <a:buNone/>
                  <a:defRPr sz="1400" b="0" i="0" u="none" strike="noStrike" cap="none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defRPr>
                </a:lvl9pPr>
              </a:lstStyle>
              <a:p>
                <a:pPr marL="0" indent="0"/>
                <a:r>
                  <a:rPr lang="ko-KR" altLang="en-US" sz="1200" b="1" dirty="0">
                    <a:solidFill>
                      <a:schemeClr val="tx1"/>
                    </a:solidFill>
                    <a:latin typeface="NOTO220BD_BGI" panose="020B0800000000000000" pitchFamily="50" charset="-127"/>
                    <a:ea typeface="NOTO220BD_BGI" panose="020B0800000000000000" pitchFamily="50" charset="-127"/>
                    <a:cs typeface="Anaheim"/>
                    <a:sym typeface="Anaheim"/>
                  </a:rPr>
                  <a:t>경험 기반 수요예측으로 인해 실제 수요와 차이 발생</a:t>
                </a:r>
              </a:p>
              <a:p>
                <a:pPr marL="0" indent="0"/>
                <a:endParaRPr lang="ko-KR" altLang="en-US" sz="1200" b="1" dirty="0">
                  <a:latin typeface="NOTO220BD_BGI" panose="020B0800000000000000" pitchFamily="50" charset="-127"/>
                  <a:ea typeface="NOTO220BD_BGI" panose="020B0800000000000000" pitchFamily="50" charset="-127"/>
                </a:endParaRPr>
              </a:p>
            </p:txBody>
          </p:sp>
          <p:sp>
            <p:nvSpPr>
              <p:cNvPr id="79" name="오른쪽 화살표 78"/>
              <p:cNvSpPr/>
              <p:nvPr/>
            </p:nvSpPr>
            <p:spPr>
              <a:xfrm>
                <a:off x="4034755" y="3600131"/>
                <a:ext cx="429415" cy="337062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230" y="3111899"/>
              <a:ext cx="444371" cy="444368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151" y="3088970"/>
              <a:ext cx="440996" cy="440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961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 idx="2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l="38386" r="14823"/>
          <a:stretch/>
        </p:blipFill>
        <p:spPr>
          <a:xfrm>
            <a:off x="5296150" y="-30775"/>
            <a:ext cx="3847848" cy="46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>
            <a:off x="827450" y="2059850"/>
            <a:ext cx="37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50" y="603150"/>
            <a:ext cx="829471" cy="4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l="-4176" r="76462"/>
          <a:stretch/>
        </p:blipFill>
        <p:spPr>
          <a:xfrm>
            <a:off x="4062300" y="843267"/>
            <a:ext cx="829476" cy="6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WBS</a:t>
            </a:r>
            <a:endParaRPr sz="4200" dirty="0">
              <a:solidFill>
                <a:schemeClr val="tx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776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762B5EC-3F92-4D9A-897B-E08E9C196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90" y="1141083"/>
            <a:ext cx="8688933" cy="3394631"/>
          </a:xfrm>
          <a:prstGeom prst="rect">
            <a:avLst/>
          </a:prstGeom>
          <a:effectLst/>
        </p:spPr>
      </p:pic>
      <p:sp>
        <p:nvSpPr>
          <p:cNvPr id="18" name="Google Shape;229;p34">
            <a:extLst>
              <a:ext uri="{FF2B5EF4-FFF2-40B4-BE49-F238E27FC236}">
                <a16:creationId xmlns:a16="http://schemas.microsoft.com/office/drawing/2014/main" id="{CCD2E09A-7057-49F8-A147-66C69852EC1B}"/>
              </a:ext>
            </a:extLst>
          </p:cNvPr>
          <p:cNvSpPr txBox="1">
            <a:spLocks/>
          </p:cNvSpPr>
          <p:nvPr/>
        </p:nvSpPr>
        <p:spPr>
          <a:xfrm>
            <a:off x="1322163" y="452479"/>
            <a:ext cx="1835524" cy="477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WBS</a:t>
            </a:r>
          </a:p>
        </p:txBody>
      </p:sp>
      <p:sp>
        <p:nvSpPr>
          <p:cNvPr id="19" name="Google Shape;198;p33">
            <a:extLst>
              <a:ext uri="{FF2B5EF4-FFF2-40B4-BE49-F238E27FC236}">
                <a16:creationId xmlns:a16="http://schemas.microsoft.com/office/drawing/2014/main" id="{3A252C20-7407-4734-817E-B76FDFD2E495}"/>
              </a:ext>
            </a:extLst>
          </p:cNvPr>
          <p:cNvSpPr txBox="1">
            <a:spLocks/>
          </p:cNvSpPr>
          <p:nvPr/>
        </p:nvSpPr>
        <p:spPr>
          <a:xfrm>
            <a:off x="741820" y="538102"/>
            <a:ext cx="636503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46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>
                <a:solidFill>
                  <a:srgbClr val="B86D42"/>
                </a:solidFill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713225" y="914400"/>
            <a:ext cx="6306000" cy="24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Q &amp; A</a:t>
            </a:r>
            <a:endParaRPr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 l="5510" t="-18069" r="-5510" b="-9092"/>
          <a:stretch/>
        </p:blipFill>
        <p:spPr>
          <a:xfrm rot="10800000">
            <a:off x="7116274" y="2571752"/>
            <a:ext cx="1529676" cy="2109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5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713225" y="914400"/>
            <a:ext cx="6306000" cy="249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THANK YOU</a:t>
            </a:r>
            <a:endParaRPr dirty="0">
              <a:latin typeface="HG꼬딕씨 60g" panose="02020603020101020101" pitchFamily="18" charset="-127"/>
              <a:ea typeface="HG꼬딕씨 60g" panose="02020603020101020101" pitchFamily="18" charset="-127"/>
            </a:endParaRPr>
          </a:p>
        </p:txBody>
      </p:sp>
      <p:pic>
        <p:nvPicPr>
          <p:cNvPr id="395" name="Google Shape;395;p44"/>
          <p:cNvPicPr preferRelativeResize="0"/>
          <p:nvPr/>
        </p:nvPicPr>
        <p:blipFill rotWithShape="1">
          <a:blip r:embed="rId3">
            <a:alphaModFix/>
          </a:blip>
          <a:srcRect l="5510" t="-18069" r="-5510" b="-9092"/>
          <a:stretch/>
        </p:blipFill>
        <p:spPr>
          <a:xfrm rot="10800000">
            <a:off x="7116274" y="2571752"/>
            <a:ext cx="1529676" cy="21097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05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 idx="3"/>
          </p:nvPr>
        </p:nvSpPr>
        <p:spPr>
          <a:xfrm>
            <a:off x="715100" y="35575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HG꼬딕씨 80g" panose="02020603020101020101" pitchFamily="18" charset="-127"/>
                <a:ea typeface="HG꼬딕씨 80g" panose="02020603020101020101" pitchFamily="18" charset="-127"/>
              </a:rPr>
              <a:t>Contents</a:t>
            </a:r>
            <a:endParaRPr dirty="0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715100" y="1153675"/>
            <a:ext cx="23409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4"/>
          </p:nvPr>
        </p:nvSpPr>
        <p:spPr>
          <a:xfrm>
            <a:off x="715100" y="1810179"/>
            <a:ext cx="2336400" cy="3463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 Medium" panose="00000600000000000000" pitchFamily="2" charset="-127"/>
              </a:rPr>
              <a:t>팀 소개</a:t>
            </a:r>
            <a:endParaRPr dirty="0">
              <a:solidFill>
                <a:schemeClr val="tx1"/>
              </a:soli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7"/>
          </p:nvPr>
        </p:nvSpPr>
        <p:spPr>
          <a:xfrm>
            <a:off x="3390057" y="1161393"/>
            <a:ext cx="23409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title" idx="16"/>
          </p:nvPr>
        </p:nvSpPr>
        <p:spPr>
          <a:xfrm>
            <a:off x="6088000" y="1153675"/>
            <a:ext cx="23409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2" name="Google Shape;212;p33"/>
          <p:cNvSpPr txBox="1">
            <a:spLocks noGrp="1"/>
          </p:cNvSpPr>
          <p:nvPr>
            <p:ph type="title" idx="15"/>
          </p:nvPr>
        </p:nvSpPr>
        <p:spPr>
          <a:xfrm>
            <a:off x="1878800" y="2904104"/>
            <a:ext cx="23409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title" idx="21"/>
          </p:nvPr>
        </p:nvSpPr>
        <p:spPr>
          <a:xfrm>
            <a:off x="4691837" y="2881375"/>
            <a:ext cx="2340900" cy="45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16" name="Google Shape;216;p33"/>
          <p:cNvCxnSpPr/>
          <p:nvPr/>
        </p:nvCxnSpPr>
        <p:spPr>
          <a:xfrm>
            <a:off x="816325" y="1676978"/>
            <a:ext cx="189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3"/>
          <p:cNvCxnSpPr/>
          <p:nvPr/>
        </p:nvCxnSpPr>
        <p:spPr>
          <a:xfrm>
            <a:off x="3491282" y="1676978"/>
            <a:ext cx="189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3"/>
          <p:cNvCxnSpPr/>
          <p:nvPr/>
        </p:nvCxnSpPr>
        <p:spPr>
          <a:xfrm>
            <a:off x="1939500" y="3391800"/>
            <a:ext cx="189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3"/>
          <p:cNvCxnSpPr/>
          <p:nvPr/>
        </p:nvCxnSpPr>
        <p:spPr>
          <a:xfrm>
            <a:off x="6189225" y="1669260"/>
            <a:ext cx="189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3"/>
          <p:cNvCxnSpPr/>
          <p:nvPr/>
        </p:nvCxnSpPr>
        <p:spPr>
          <a:xfrm>
            <a:off x="4793062" y="3395010"/>
            <a:ext cx="1898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2" name="Google Shape;2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6823" y="129374"/>
            <a:ext cx="2103281" cy="88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8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1050937">
            <a:off x="128405" y="3833950"/>
            <a:ext cx="631000" cy="76630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204;p33"/>
          <p:cNvSpPr txBox="1">
            <a:spLocks noGrp="1"/>
          </p:cNvSpPr>
          <p:nvPr>
            <p:ph type="subTitle" idx="4"/>
          </p:nvPr>
        </p:nvSpPr>
        <p:spPr>
          <a:xfrm>
            <a:off x="4696337" y="3492239"/>
            <a:ext cx="2336400" cy="3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 Medium" panose="00000600000000000000" pitchFamily="2" charset="-127"/>
              </a:rPr>
              <a:t>진행 일정</a:t>
            </a:r>
            <a:endParaRPr dirty="0">
              <a:solidFill>
                <a:schemeClr val="tx1"/>
              </a:soli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Google Shape;204;p33"/>
          <p:cNvSpPr txBox="1">
            <a:spLocks noGrp="1"/>
          </p:cNvSpPr>
          <p:nvPr>
            <p:ph type="subTitle" idx="4"/>
          </p:nvPr>
        </p:nvSpPr>
        <p:spPr>
          <a:xfrm>
            <a:off x="3404554" y="1791004"/>
            <a:ext cx="2336400" cy="3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ko-KR" altLang="en-US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 Medium" panose="00000600000000000000" pitchFamily="2" charset="-127"/>
              </a:rPr>
              <a:t>기업 소개</a:t>
            </a:r>
            <a:endParaRPr dirty="0">
              <a:solidFill>
                <a:schemeClr val="tx1"/>
              </a:soli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41" name="Google Shape;204;p33"/>
          <p:cNvSpPr txBox="1">
            <a:spLocks noGrp="1"/>
          </p:cNvSpPr>
          <p:nvPr>
            <p:ph type="subTitle" idx="4"/>
          </p:nvPr>
        </p:nvSpPr>
        <p:spPr>
          <a:xfrm>
            <a:off x="1883300" y="3492239"/>
            <a:ext cx="2336400" cy="3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 Medium" panose="00000600000000000000" pitchFamily="2" charset="-127"/>
              </a:rPr>
              <a:t>AS IS / TO BE</a:t>
            </a:r>
            <a:endParaRPr dirty="0">
              <a:solidFill>
                <a:schemeClr val="tx1"/>
              </a:soli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24" name="Google Shape;201;p33">
            <a:extLst>
              <a:ext uri="{FF2B5EF4-FFF2-40B4-BE49-F238E27FC236}">
                <a16:creationId xmlns:a16="http://schemas.microsoft.com/office/drawing/2014/main" id="{29B65FB0-B2EB-49B8-925F-6BC9ECF05359}"/>
              </a:ext>
            </a:extLst>
          </p:cNvPr>
          <p:cNvSpPr txBox="1">
            <a:spLocks/>
          </p:cNvSpPr>
          <p:nvPr/>
        </p:nvSpPr>
        <p:spPr>
          <a:xfrm>
            <a:off x="6094009" y="1814081"/>
            <a:ext cx="23364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2000" b="1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Josefin Sans"/>
              <a:buNone/>
              <a:defRPr sz="16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Clr>
                <a:schemeClr val="hlink"/>
              </a:buClr>
              <a:buSzPts val="1100"/>
              <a:buFont typeface="Arial"/>
              <a:buNone/>
            </a:pPr>
            <a:r>
              <a:rPr lang="ko-KR" altLang="en-US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프로세스 흐름도</a:t>
            </a:r>
            <a:endParaRPr lang="en-US" dirty="0">
              <a:solidFill>
                <a:schemeClr val="tx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 idx="2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l="38386" r="14823"/>
          <a:stretch/>
        </p:blipFill>
        <p:spPr>
          <a:xfrm>
            <a:off x="5296150" y="-30775"/>
            <a:ext cx="3847848" cy="46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>
            <a:off x="827450" y="2059850"/>
            <a:ext cx="37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50" y="603150"/>
            <a:ext cx="829471" cy="4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l="-4176" r="76462"/>
          <a:stretch/>
        </p:blipFill>
        <p:spPr>
          <a:xfrm>
            <a:off x="4062300" y="843267"/>
            <a:ext cx="829476" cy="6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tx1"/>
                </a:solidFill>
                <a:latin typeface="NOTO220BD_BGI" panose="020B0600000101010101" charset="-127"/>
                <a:ea typeface="NOTO220BD_BGI" panose="020B0600000101010101" charset="-127"/>
              </a:rPr>
              <a:t>팀원 소개</a:t>
            </a:r>
            <a:endParaRPr sz="4200" dirty="0">
              <a:solidFill>
                <a:schemeClr val="tx1"/>
              </a:solidFill>
              <a:latin typeface="NOTO220BD_BGI" panose="020B0600000101010101" charset="-127"/>
              <a:ea typeface="NOTO220BD_BGI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75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892C01-2764-44D6-B90E-021C7417D00A}"/>
              </a:ext>
            </a:extLst>
          </p:cNvPr>
          <p:cNvSpPr/>
          <p:nvPr/>
        </p:nvSpPr>
        <p:spPr>
          <a:xfrm>
            <a:off x="0" y="1129145"/>
            <a:ext cx="9144000" cy="2777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Google Shape;229;p34">
            <a:extLst>
              <a:ext uri="{FF2B5EF4-FFF2-40B4-BE49-F238E27FC236}">
                <a16:creationId xmlns:a16="http://schemas.microsoft.com/office/drawing/2014/main" id="{23C5A419-34FD-4257-9E71-67584F832F65}"/>
              </a:ext>
            </a:extLst>
          </p:cNvPr>
          <p:cNvSpPr txBox="1">
            <a:spLocks/>
          </p:cNvSpPr>
          <p:nvPr/>
        </p:nvSpPr>
        <p:spPr>
          <a:xfrm>
            <a:off x="1369005" y="442644"/>
            <a:ext cx="2233200" cy="477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Role</a:t>
            </a:r>
          </a:p>
        </p:txBody>
      </p:sp>
      <p:sp>
        <p:nvSpPr>
          <p:cNvPr id="67" name="Google Shape;198;p33">
            <a:extLst>
              <a:ext uri="{FF2B5EF4-FFF2-40B4-BE49-F238E27FC236}">
                <a16:creationId xmlns:a16="http://schemas.microsoft.com/office/drawing/2014/main" id="{4D01BD1F-AEC1-4BBE-96C4-E1ED714CC6E4}"/>
              </a:ext>
            </a:extLst>
          </p:cNvPr>
          <p:cNvSpPr txBox="1">
            <a:spLocks/>
          </p:cNvSpPr>
          <p:nvPr/>
        </p:nvSpPr>
        <p:spPr>
          <a:xfrm>
            <a:off x="741820" y="538102"/>
            <a:ext cx="893016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46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/>
              <a:t>01</a:t>
            </a:r>
          </a:p>
        </p:txBody>
      </p:sp>
      <p:pic>
        <p:nvPicPr>
          <p:cNvPr id="103" name="Google Shape;181;p31">
            <a:extLst>
              <a:ext uri="{FF2B5EF4-FFF2-40B4-BE49-F238E27FC236}">
                <a16:creationId xmlns:a16="http://schemas.microsoft.com/office/drawing/2014/main" id="{901FB4D5-26A7-4391-A273-99DD25BAF2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50937">
            <a:off x="128405" y="3833950"/>
            <a:ext cx="631000" cy="76630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661;p50">
            <a:extLst>
              <a:ext uri="{FF2B5EF4-FFF2-40B4-BE49-F238E27FC236}">
                <a16:creationId xmlns:a16="http://schemas.microsoft.com/office/drawing/2014/main" id="{DC34AA50-4C6E-470A-BECF-522C96B22AF8}"/>
              </a:ext>
            </a:extLst>
          </p:cNvPr>
          <p:cNvSpPr txBox="1">
            <a:spLocks/>
          </p:cNvSpPr>
          <p:nvPr/>
        </p:nvSpPr>
        <p:spPr>
          <a:xfrm>
            <a:off x="71484" y="2494000"/>
            <a:ext cx="2901388" cy="13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sz="1800" b="1" dirty="0">
                <a:latin typeface="NOTO220BD_BGI" panose="020B0600000101010101" charset="-127"/>
                <a:ea typeface="NOTO220BD_BGI" panose="020B0600000101010101" charset="-127"/>
              </a:rPr>
              <a:t>정경인</a:t>
            </a:r>
            <a:endParaRPr lang="en-US" altLang="ko-KR" sz="1800" b="1" dirty="0">
              <a:latin typeface="NOTO220BD_BGI" panose="020B0600000101010101" charset="-127"/>
              <a:ea typeface="NOTO220BD_BGI" panose="020B0600000101010101" charset="-127"/>
            </a:endParaRPr>
          </a:p>
          <a:p>
            <a:pPr marL="0" indent="0" algn="ctr">
              <a:lnSpc>
                <a:spcPct val="150000"/>
              </a:lnSpc>
            </a:pPr>
            <a:r>
              <a:rPr lang="en-US" altLang="ko-KR" sz="1800" b="1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PM</a:t>
            </a:r>
          </a:p>
          <a:p>
            <a:pPr marL="0" indent="0" algn="ctr">
              <a:lnSpc>
                <a:spcPct val="150000"/>
              </a:lnSpc>
            </a:pPr>
            <a:r>
              <a:rPr lang="en-US" altLang="ko-KR" sz="1800" b="1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SD</a:t>
            </a:r>
          </a:p>
        </p:txBody>
      </p:sp>
      <p:sp>
        <p:nvSpPr>
          <p:cNvPr id="17" name="Google Shape;661;p50">
            <a:extLst>
              <a:ext uri="{FF2B5EF4-FFF2-40B4-BE49-F238E27FC236}">
                <a16:creationId xmlns:a16="http://schemas.microsoft.com/office/drawing/2014/main" id="{61255813-FEF3-4BD2-9A4A-E0023B56473F}"/>
              </a:ext>
            </a:extLst>
          </p:cNvPr>
          <p:cNvSpPr txBox="1">
            <a:spLocks/>
          </p:cNvSpPr>
          <p:nvPr/>
        </p:nvSpPr>
        <p:spPr>
          <a:xfrm>
            <a:off x="3042289" y="2494000"/>
            <a:ext cx="2901388" cy="13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sz="1800" b="1" dirty="0" err="1">
                <a:latin typeface="NOTO220BD_BGI" panose="020B0800000000000000" pitchFamily="50" charset="-127"/>
                <a:ea typeface="NOTO220BD_BGI" panose="020B0800000000000000" pitchFamily="50" charset="-127"/>
              </a:rPr>
              <a:t>고가현</a:t>
            </a:r>
            <a:endParaRPr lang="en-US" altLang="ko-KR" sz="1800" b="1" dirty="0">
              <a:latin typeface="NOTO220BD_BGI" panose="020B0800000000000000" pitchFamily="50" charset="-127"/>
              <a:ea typeface="NOTO220BD_BGI" panose="020B0800000000000000" pitchFamily="50" charset="-127"/>
            </a:endParaRPr>
          </a:p>
          <a:p>
            <a:pPr marL="0" indent="0" algn="ctr">
              <a:lnSpc>
                <a:spcPct val="150000"/>
              </a:lnSpc>
            </a:pPr>
            <a:r>
              <a:rPr lang="en-US" altLang="ko-KR" sz="1800" b="1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Fiori PL</a:t>
            </a:r>
          </a:p>
          <a:p>
            <a:pPr marL="0" indent="0" algn="ctr">
              <a:lnSpc>
                <a:spcPct val="150000"/>
              </a:lnSpc>
            </a:pPr>
            <a:r>
              <a:rPr lang="en-US" altLang="ko-KR" sz="1800" b="1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FI/CO</a:t>
            </a:r>
          </a:p>
        </p:txBody>
      </p:sp>
      <p:sp>
        <p:nvSpPr>
          <p:cNvPr id="18" name="Google Shape;661;p50">
            <a:extLst>
              <a:ext uri="{FF2B5EF4-FFF2-40B4-BE49-F238E27FC236}">
                <a16:creationId xmlns:a16="http://schemas.microsoft.com/office/drawing/2014/main" id="{8317C901-E01E-45E8-9237-CB9D4326B6E8}"/>
              </a:ext>
            </a:extLst>
          </p:cNvPr>
          <p:cNvSpPr txBox="1">
            <a:spLocks/>
          </p:cNvSpPr>
          <p:nvPr/>
        </p:nvSpPr>
        <p:spPr>
          <a:xfrm>
            <a:off x="6061334" y="2529253"/>
            <a:ext cx="2901388" cy="133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sz="1800" b="1" dirty="0">
                <a:latin typeface="NOTO220BD_BGI" panose="020B0800000000000000" pitchFamily="50" charset="-127"/>
                <a:ea typeface="NOTO220BD_BGI" panose="020B0800000000000000" pitchFamily="50" charset="-127"/>
              </a:rPr>
              <a:t>김희우</a:t>
            </a:r>
            <a:endParaRPr lang="en-US" altLang="ko-KR" sz="1800" b="1" dirty="0">
              <a:latin typeface="NOTO220BD_BGI" panose="020B0800000000000000" pitchFamily="50" charset="-127"/>
              <a:ea typeface="NOTO220BD_BGI" panose="020B0800000000000000" pitchFamily="50" charset="-127"/>
            </a:endParaRPr>
          </a:p>
          <a:p>
            <a:pPr marL="0" indent="0" algn="ctr">
              <a:lnSpc>
                <a:spcPct val="150000"/>
              </a:lnSpc>
            </a:pPr>
            <a:r>
              <a:rPr lang="en-US" altLang="ko-KR" sz="1800" b="1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ABAP PL</a:t>
            </a:r>
          </a:p>
          <a:p>
            <a:pPr marL="0" indent="0" algn="ctr">
              <a:lnSpc>
                <a:spcPct val="150000"/>
              </a:lnSpc>
            </a:pPr>
            <a:r>
              <a:rPr lang="en-US" altLang="ko-KR" sz="1800" b="1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MM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05F67D-3A8C-44CA-884A-279AAA82EC63}"/>
              </a:ext>
            </a:extLst>
          </p:cNvPr>
          <p:cNvSpPr txBox="1"/>
          <p:nvPr/>
        </p:nvSpPr>
        <p:spPr>
          <a:xfrm>
            <a:off x="0" y="59681"/>
            <a:ext cx="4693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solidFill>
                  <a:schemeClr val="bg1">
                    <a:lumMod val="60000"/>
                    <a:lumOff val="40000"/>
                  </a:schemeClr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 Medium" panose="00000600000000000000" pitchFamily="2" charset="-127"/>
              </a:rPr>
              <a:t>CL2 3</a:t>
            </a:r>
            <a:r>
              <a:rPr lang="ko-KR" altLang="en-US" dirty="0">
                <a:solidFill>
                  <a:schemeClr val="bg1">
                    <a:lumMod val="60000"/>
                    <a:lumOff val="40000"/>
                  </a:schemeClr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 Medium" panose="00000600000000000000" pitchFamily="2" charset="-127"/>
              </a:rPr>
              <a:t>조</a:t>
            </a:r>
            <a:endParaRPr lang="en-US" altLang="ko-KR" dirty="0">
              <a:solidFill>
                <a:schemeClr val="bg1">
                  <a:lumMod val="60000"/>
                  <a:lumOff val="40000"/>
                </a:schemeClr>
              </a:soli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 Medium" panose="000006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19" y="1070643"/>
            <a:ext cx="1150318" cy="1458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891" y="997402"/>
            <a:ext cx="1262199" cy="1541446"/>
          </a:xfrm>
          <a:prstGeom prst="rect">
            <a:avLst/>
          </a:prstGeom>
        </p:spPr>
      </p:pic>
      <p:pic>
        <p:nvPicPr>
          <p:cNvPr id="4098" name="Picture 2" descr="https://cdn.discordapp.com/attachments/1222099895897559072/1222757677852004382/Clipped_image_20240328_130209.png?ex=661760d4&amp;is=6604ebd4&amp;hm=975716931d572fece5d60ff787d157df04e89f3c2368ce18401b6c37d7e224e5&amp;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03"/>
          <a:stretch/>
        </p:blipFill>
        <p:spPr bwMode="auto">
          <a:xfrm>
            <a:off x="6720222" y="1076645"/>
            <a:ext cx="1583612" cy="142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22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F892C01-2764-44D6-B90E-021C7417D00A}"/>
              </a:ext>
            </a:extLst>
          </p:cNvPr>
          <p:cNvSpPr/>
          <p:nvPr/>
        </p:nvSpPr>
        <p:spPr>
          <a:xfrm>
            <a:off x="0" y="1129145"/>
            <a:ext cx="9144000" cy="27778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" name="Google Shape;181;p31">
            <a:extLst>
              <a:ext uri="{FF2B5EF4-FFF2-40B4-BE49-F238E27FC236}">
                <a16:creationId xmlns:a16="http://schemas.microsoft.com/office/drawing/2014/main" id="{901FB4D5-26A7-4391-A273-99DD25BAF21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50937">
            <a:off x="128405" y="3833950"/>
            <a:ext cx="631000" cy="76630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661;p50">
            <a:extLst>
              <a:ext uri="{FF2B5EF4-FFF2-40B4-BE49-F238E27FC236}">
                <a16:creationId xmlns:a16="http://schemas.microsoft.com/office/drawing/2014/main" id="{61255813-FEF3-4BD2-9A4A-E0023B56473F}"/>
              </a:ext>
            </a:extLst>
          </p:cNvPr>
          <p:cNvSpPr txBox="1">
            <a:spLocks/>
          </p:cNvSpPr>
          <p:nvPr/>
        </p:nvSpPr>
        <p:spPr>
          <a:xfrm>
            <a:off x="1060992" y="3336459"/>
            <a:ext cx="2901388" cy="62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sz="1800" b="1" dirty="0">
                <a:latin typeface="Josefin Sans" pitchFamily="2" charset="0"/>
                <a:ea typeface="NOTO220BD_BGI" panose="020B0800000000000000" pitchFamily="50" charset="-127"/>
              </a:rPr>
              <a:t>산출물 </a:t>
            </a:r>
            <a:r>
              <a:rPr lang="ko-KR" altLang="en-US" sz="1800" b="1" dirty="0" err="1">
                <a:latin typeface="Josefin Sans" pitchFamily="2" charset="0"/>
                <a:ea typeface="NOTO220BD_BGI" panose="020B0800000000000000" pitchFamily="50" charset="-127"/>
              </a:rPr>
              <a:t>관리팀</a:t>
            </a:r>
            <a:endParaRPr lang="en-US" altLang="ko-KR" sz="1800" b="1" dirty="0">
              <a:latin typeface="Josefin Sans" pitchFamily="2" charset="0"/>
              <a:ea typeface="NOTO220BD_BGI" panose="020B0800000000000000" pitchFamily="50" charset="-127"/>
            </a:endParaRPr>
          </a:p>
        </p:txBody>
      </p:sp>
      <p:sp>
        <p:nvSpPr>
          <p:cNvPr id="18" name="Google Shape;661;p50">
            <a:extLst>
              <a:ext uri="{FF2B5EF4-FFF2-40B4-BE49-F238E27FC236}">
                <a16:creationId xmlns:a16="http://schemas.microsoft.com/office/drawing/2014/main" id="{8317C901-E01E-45E8-9237-CB9D4326B6E8}"/>
              </a:ext>
            </a:extLst>
          </p:cNvPr>
          <p:cNvSpPr txBox="1">
            <a:spLocks/>
          </p:cNvSpPr>
          <p:nvPr/>
        </p:nvSpPr>
        <p:spPr>
          <a:xfrm>
            <a:off x="5102496" y="3336459"/>
            <a:ext cx="2901388" cy="547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sz="1800" b="1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PPT</a:t>
            </a:r>
            <a:r>
              <a:rPr lang="en-US" altLang="ko-KR" sz="1800" b="1" dirty="0">
                <a:latin typeface="Josefin Sans" pitchFamily="2" charset="0"/>
                <a:ea typeface="NOTO220BD_BGI" panose="020B0800000000000000" pitchFamily="50" charset="-127"/>
              </a:rPr>
              <a:t> &amp; </a:t>
            </a:r>
            <a:r>
              <a:rPr lang="ko-KR" altLang="en-US" sz="1800" b="1" dirty="0" err="1">
                <a:latin typeface="Josefin Sans" pitchFamily="2" charset="0"/>
                <a:ea typeface="NOTO220BD_BGI" panose="020B0800000000000000" pitchFamily="50" charset="-127"/>
              </a:rPr>
              <a:t>영상팀</a:t>
            </a:r>
            <a:endParaRPr lang="en-US" altLang="ko-KR" sz="1800" b="1" dirty="0">
              <a:latin typeface="Josefin Sans" pitchFamily="2" charset="0"/>
              <a:ea typeface="NOTO220BD_BGI" panose="020B0800000000000000" pitchFamily="50" charset="-127"/>
            </a:endParaRPr>
          </a:p>
        </p:txBody>
      </p:sp>
      <p:sp>
        <p:nvSpPr>
          <p:cNvPr id="21" name="Google Shape;661;p50">
            <a:extLst>
              <a:ext uri="{FF2B5EF4-FFF2-40B4-BE49-F238E27FC236}">
                <a16:creationId xmlns:a16="http://schemas.microsoft.com/office/drawing/2014/main" id="{CEBE879E-7D6A-42AA-BB3D-4C93A6966AE9}"/>
              </a:ext>
            </a:extLst>
          </p:cNvPr>
          <p:cNvSpPr txBox="1">
            <a:spLocks/>
          </p:cNvSpPr>
          <p:nvPr/>
        </p:nvSpPr>
        <p:spPr>
          <a:xfrm>
            <a:off x="1102513" y="2442998"/>
            <a:ext cx="889130" cy="51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sz="1800" b="1" dirty="0">
                <a:latin typeface="Josefin Sans" pitchFamily="2" charset="0"/>
                <a:ea typeface="NOTO220BD_BGI" panose="020B0800000000000000" pitchFamily="50" charset="-127"/>
              </a:rPr>
              <a:t>김용준</a:t>
            </a:r>
            <a:endParaRPr lang="en-US" altLang="ko-KR" sz="1800" b="1" dirty="0">
              <a:latin typeface="Josefin Sans" pitchFamily="2" charset="0"/>
              <a:ea typeface="NOTO220BD_BGI" panose="020B0800000000000000" pitchFamily="50" charset="-127"/>
            </a:endParaRPr>
          </a:p>
        </p:txBody>
      </p:sp>
      <p:sp>
        <p:nvSpPr>
          <p:cNvPr id="22" name="Google Shape;661;p50">
            <a:extLst>
              <a:ext uri="{FF2B5EF4-FFF2-40B4-BE49-F238E27FC236}">
                <a16:creationId xmlns:a16="http://schemas.microsoft.com/office/drawing/2014/main" id="{3F653405-01C7-4B03-80DE-1D8DC33EC1E6}"/>
              </a:ext>
            </a:extLst>
          </p:cNvPr>
          <p:cNvSpPr txBox="1">
            <a:spLocks/>
          </p:cNvSpPr>
          <p:nvPr/>
        </p:nvSpPr>
        <p:spPr>
          <a:xfrm>
            <a:off x="3111062" y="2442439"/>
            <a:ext cx="889130" cy="51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sz="1800" b="1" dirty="0">
                <a:latin typeface="Josefin Sans" pitchFamily="2" charset="0"/>
                <a:ea typeface="NOTO220BD_BGI" panose="020B0800000000000000" pitchFamily="50" charset="-127"/>
              </a:rPr>
              <a:t>조성현</a:t>
            </a:r>
            <a:endParaRPr lang="en-US" altLang="ko-KR" sz="1800" b="1" dirty="0">
              <a:latin typeface="Josefin Sans" pitchFamily="2" charset="0"/>
              <a:ea typeface="NOTO220BD_BGI" panose="020B0800000000000000" pitchFamily="50" charset="-127"/>
            </a:endParaRPr>
          </a:p>
        </p:txBody>
      </p:sp>
      <p:sp>
        <p:nvSpPr>
          <p:cNvPr id="23" name="Google Shape;661;p50">
            <a:extLst>
              <a:ext uri="{FF2B5EF4-FFF2-40B4-BE49-F238E27FC236}">
                <a16:creationId xmlns:a16="http://schemas.microsoft.com/office/drawing/2014/main" id="{880EE524-87EE-4066-A937-00E32156902F}"/>
              </a:ext>
            </a:extLst>
          </p:cNvPr>
          <p:cNvSpPr txBox="1">
            <a:spLocks/>
          </p:cNvSpPr>
          <p:nvPr/>
        </p:nvSpPr>
        <p:spPr>
          <a:xfrm>
            <a:off x="7147510" y="2447547"/>
            <a:ext cx="889130" cy="51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sz="1800" b="1" dirty="0" err="1">
                <a:latin typeface="Josefin Sans" pitchFamily="2" charset="0"/>
                <a:ea typeface="NOTO220BD_BGI" panose="020B0800000000000000" pitchFamily="50" charset="-127"/>
              </a:rPr>
              <a:t>최유태</a:t>
            </a:r>
            <a:endParaRPr lang="en-US" altLang="ko-KR" sz="1800" b="1" dirty="0">
              <a:latin typeface="Josefin Sans" pitchFamily="2" charset="0"/>
              <a:ea typeface="NOTO220BD_BGI" panose="020B0800000000000000" pitchFamily="50" charset="-127"/>
            </a:endParaRPr>
          </a:p>
        </p:txBody>
      </p:sp>
      <p:sp>
        <p:nvSpPr>
          <p:cNvPr id="24" name="Google Shape;661;p50">
            <a:extLst>
              <a:ext uri="{FF2B5EF4-FFF2-40B4-BE49-F238E27FC236}">
                <a16:creationId xmlns:a16="http://schemas.microsoft.com/office/drawing/2014/main" id="{6B7DC7FE-EB24-4FA1-8CEE-47044D91E1B5}"/>
              </a:ext>
            </a:extLst>
          </p:cNvPr>
          <p:cNvSpPr txBox="1">
            <a:spLocks/>
          </p:cNvSpPr>
          <p:nvPr/>
        </p:nvSpPr>
        <p:spPr>
          <a:xfrm>
            <a:off x="5134187" y="2442439"/>
            <a:ext cx="889130" cy="51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sz="1800" b="1" dirty="0">
                <a:latin typeface="Josefin Sans" pitchFamily="2" charset="0"/>
                <a:ea typeface="NOTO220BD_BGI" panose="020B0800000000000000" pitchFamily="50" charset="-127"/>
              </a:rPr>
              <a:t>박슬기</a:t>
            </a:r>
            <a:endParaRPr lang="en-US" altLang="ko-KR" sz="1800" b="1" dirty="0">
              <a:latin typeface="Josefin Sans" pitchFamily="2" charset="0"/>
              <a:ea typeface="NOTO220BD_BGI" panose="020B0800000000000000" pitchFamily="50" charset="-127"/>
            </a:endParaRPr>
          </a:p>
        </p:txBody>
      </p:sp>
      <p:sp>
        <p:nvSpPr>
          <p:cNvPr id="25" name="Google Shape;661;p50">
            <a:extLst>
              <a:ext uri="{FF2B5EF4-FFF2-40B4-BE49-F238E27FC236}">
                <a16:creationId xmlns:a16="http://schemas.microsoft.com/office/drawing/2014/main" id="{11DE2460-79A4-473F-BADA-9004EAF684D0}"/>
              </a:ext>
            </a:extLst>
          </p:cNvPr>
          <p:cNvSpPr txBox="1">
            <a:spLocks/>
          </p:cNvSpPr>
          <p:nvPr/>
        </p:nvSpPr>
        <p:spPr>
          <a:xfrm>
            <a:off x="1102513" y="2831050"/>
            <a:ext cx="889130" cy="51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sz="1800" b="1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PP</a:t>
            </a:r>
          </a:p>
        </p:txBody>
      </p:sp>
      <p:sp>
        <p:nvSpPr>
          <p:cNvPr id="26" name="Google Shape;661;p50">
            <a:extLst>
              <a:ext uri="{FF2B5EF4-FFF2-40B4-BE49-F238E27FC236}">
                <a16:creationId xmlns:a16="http://schemas.microsoft.com/office/drawing/2014/main" id="{029CB997-E6D7-4B4D-9606-3D7F08BAE8DA}"/>
              </a:ext>
            </a:extLst>
          </p:cNvPr>
          <p:cNvSpPr txBox="1">
            <a:spLocks/>
          </p:cNvSpPr>
          <p:nvPr/>
        </p:nvSpPr>
        <p:spPr>
          <a:xfrm>
            <a:off x="2771833" y="2845773"/>
            <a:ext cx="1582164" cy="51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sz="1800" b="1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FI/CO, PP</a:t>
            </a:r>
          </a:p>
        </p:txBody>
      </p:sp>
      <p:sp>
        <p:nvSpPr>
          <p:cNvPr id="27" name="Google Shape;661;p50">
            <a:extLst>
              <a:ext uri="{FF2B5EF4-FFF2-40B4-BE49-F238E27FC236}">
                <a16:creationId xmlns:a16="http://schemas.microsoft.com/office/drawing/2014/main" id="{DF763FA4-8FDC-489C-8638-474D4CE1BEC5}"/>
              </a:ext>
            </a:extLst>
          </p:cNvPr>
          <p:cNvSpPr txBox="1">
            <a:spLocks/>
          </p:cNvSpPr>
          <p:nvPr/>
        </p:nvSpPr>
        <p:spPr>
          <a:xfrm>
            <a:off x="5134187" y="2817924"/>
            <a:ext cx="889130" cy="51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sz="1800" b="1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MM</a:t>
            </a:r>
          </a:p>
        </p:txBody>
      </p:sp>
      <p:sp>
        <p:nvSpPr>
          <p:cNvPr id="28" name="Google Shape;661;p50">
            <a:extLst>
              <a:ext uri="{FF2B5EF4-FFF2-40B4-BE49-F238E27FC236}">
                <a16:creationId xmlns:a16="http://schemas.microsoft.com/office/drawing/2014/main" id="{498F0377-A1EC-4D1E-A7B8-3335494E4E04}"/>
              </a:ext>
            </a:extLst>
          </p:cNvPr>
          <p:cNvSpPr txBox="1">
            <a:spLocks/>
          </p:cNvSpPr>
          <p:nvPr/>
        </p:nvSpPr>
        <p:spPr>
          <a:xfrm>
            <a:off x="7146445" y="2845773"/>
            <a:ext cx="889130" cy="5126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en-US" altLang="ko-KR" sz="1800" b="1" dirty="0">
                <a:latin typeface="HG꼬딕씨 60g" panose="02020603020101020101" pitchFamily="18" charset="-127"/>
                <a:ea typeface="HG꼬딕씨 60g" panose="02020603020101020101" pitchFamily="18" charset="-127"/>
              </a:rPr>
              <a:t>SD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C05F67D-3A8C-44CA-884A-279AAA82EC63}"/>
              </a:ext>
            </a:extLst>
          </p:cNvPr>
          <p:cNvSpPr txBox="1"/>
          <p:nvPr/>
        </p:nvSpPr>
        <p:spPr>
          <a:xfrm>
            <a:off x="0" y="59681"/>
            <a:ext cx="46932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ko-KR" dirty="0">
                <a:solidFill>
                  <a:schemeClr val="bg1">
                    <a:lumMod val="60000"/>
                    <a:lumOff val="40000"/>
                  </a:schemeClr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 Medium" panose="00000600000000000000" pitchFamily="2" charset="-127"/>
              </a:rPr>
              <a:t>CL2 3</a:t>
            </a:r>
            <a:r>
              <a:rPr lang="ko-KR" altLang="en-US" dirty="0">
                <a:solidFill>
                  <a:schemeClr val="bg1">
                    <a:lumMod val="60000"/>
                    <a:lumOff val="40000"/>
                  </a:schemeClr>
                </a:solidFill>
                <a:latin typeface="HG꼬딕씨 80g" panose="02020603020101020101" pitchFamily="18" charset="-127"/>
                <a:ea typeface="HG꼬딕씨 80g" panose="02020603020101020101" pitchFamily="18" charset="-127"/>
                <a:cs typeface="KoPubWorld돋움체 Medium" panose="00000600000000000000" pitchFamily="2" charset="-127"/>
              </a:rPr>
              <a:t>조</a:t>
            </a:r>
            <a:endParaRPr lang="en-US" altLang="ko-KR" dirty="0">
              <a:solidFill>
                <a:schemeClr val="bg1">
                  <a:lumMod val="60000"/>
                  <a:lumOff val="40000"/>
                </a:schemeClr>
              </a:solidFill>
              <a:latin typeface="HG꼬딕씨 80g" panose="02020603020101020101" pitchFamily="18" charset="-127"/>
              <a:ea typeface="HG꼬딕씨 80g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31" name="Google Shape;229;p34">
            <a:extLst>
              <a:ext uri="{FF2B5EF4-FFF2-40B4-BE49-F238E27FC236}">
                <a16:creationId xmlns:a16="http://schemas.microsoft.com/office/drawing/2014/main" id="{23C5A419-34FD-4257-9E71-67584F832F65}"/>
              </a:ext>
            </a:extLst>
          </p:cNvPr>
          <p:cNvSpPr txBox="1">
            <a:spLocks/>
          </p:cNvSpPr>
          <p:nvPr/>
        </p:nvSpPr>
        <p:spPr>
          <a:xfrm>
            <a:off x="1369005" y="442644"/>
            <a:ext cx="2233200" cy="477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Role</a:t>
            </a:r>
          </a:p>
        </p:txBody>
      </p:sp>
      <p:sp>
        <p:nvSpPr>
          <p:cNvPr id="32" name="Google Shape;198;p33">
            <a:extLst>
              <a:ext uri="{FF2B5EF4-FFF2-40B4-BE49-F238E27FC236}">
                <a16:creationId xmlns:a16="http://schemas.microsoft.com/office/drawing/2014/main" id="{4D01BD1F-AEC1-4BBE-96C4-E1ED714CC6E4}"/>
              </a:ext>
            </a:extLst>
          </p:cNvPr>
          <p:cNvSpPr txBox="1">
            <a:spLocks/>
          </p:cNvSpPr>
          <p:nvPr/>
        </p:nvSpPr>
        <p:spPr>
          <a:xfrm>
            <a:off x="741820" y="538102"/>
            <a:ext cx="893016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46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/>
              <a:t>01</a:t>
            </a:r>
          </a:p>
        </p:txBody>
      </p:sp>
      <p:pic>
        <p:nvPicPr>
          <p:cNvPr id="1026" name="Picture 2" descr="https://cdn.discordapp.com/attachments/1222099895897559072/1222787117021794376/5bbe6c81d97efc4e.png?ex=66177c3e&amp;is=6605073e&amp;hm=4381470517ed48439c9aa1f528e8e10c0222886a13a55547fb11de6088005f18&amp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543" y="1056941"/>
            <a:ext cx="1295085" cy="146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1222099895897559072/1222785023145672774/d46d1520a81ea108.png?ex=66177a4b&amp;is=6605054b&amp;hm=50063b1e6784fe7610f9a9f599d24c88df86e7912966c3dc39b5ead114f6987b&amp;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1"/>
          <a:stretch/>
        </p:blipFill>
        <p:spPr bwMode="auto">
          <a:xfrm>
            <a:off x="3030047" y="1056941"/>
            <a:ext cx="1121093" cy="145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discordapp.com/attachments/1222099895897559072/1222796832610979890/IMG_0102.jpg?ex=6617854b&amp;is=6605104b&amp;hm=2423c67eba629f4bf483cb0dc596cc0bd1e181377da84a99630504c103639834&amp;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679" l="2109" r="96719">
                        <a14:foregroundMark x1="71172" y1="35883" x2="57344" y2="37761"/>
                        <a14:foregroundMark x1="35078" y1="37135" x2="43984" y2="35049"/>
                        <a14:foregroundMark x1="16641" y1="75800" x2="38516" y2="68289"/>
                        <a14:foregroundMark x1="37656" y1="68915" x2="16406" y2="76773"/>
                        <a14:foregroundMark x1="66563" y1="62865" x2="71484" y2="70236"/>
                        <a14:foregroundMark x1="37109" y1="65577" x2="43359" y2="60918"/>
                        <a14:foregroundMark x1="16719" y1="78860" x2="79219" y2="75382"/>
                        <a14:foregroundMark x1="84531" y1="74896" x2="64688" y2="78720"/>
                        <a14:foregroundMark x1="14688" y1="81780" x2="25703" y2="88178"/>
                        <a14:foregroundMark x1="34844" y1="85953" x2="66797" y2="82267"/>
                        <a14:foregroundMark x1="11719" y1="80389" x2="11563" y2="88456"/>
                        <a14:foregroundMark x1="17969" y1="89430" x2="70859" y2="88178"/>
                        <a14:foregroundMark x1="10469" y1="88804" x2="12188" y2="90195"/>
                        <a14:foregroundMark x1="24375" y1="89291" x2="71953" y2="89569"/>
                        <a14:foregroundMark x1="84609" y1="72879" x2="87188" y2="88387"/>
                        <a14:foregroundMark x1="70781" y1="89430" x2="90313" y2="89499"/>
                        <a14:foregroundMark x1="86484" y1="89152" x2="91719" y2="90890"/>
                        <a14:foregroundMark x1="64375" y1="89917" x2="7813" y2="90125"/>
                        <a14:foregroundMark x1="34375" y1="11544" x2="57188" y2="0"/>
                        <a14:foregroundMark x1="94219" y1="83241" x2="96719" y2="97218"/>
                        <a14:foregroundMark x1="5469" y1="92350" x2="2109" y2="986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97" y="1090756"/>
            <a:ext cx="1267962" cy="142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14"/>
          <a:stretch/>
        </p:blipFill>
        <p:spPr>
          <a:xfrm>
            <a:off x="4930195" y="857700"/>
            <a:ext cx="1233488" cy="165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3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>
            <a:spLocks noGrp="1"/>
          </p:cNvSpPr>
          <p:nvPr>
            <p:ph type="title" idx="2"/>
          </p:nvPr>
        </p:nvSpPr>
        <p:spPr>
          <a:xfrm>
            <a:off x="713221" y="1081450"/>
            <a:ext cx="143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l="38386" r="14823"/>
          <a:stretch/>
        </p:blipFill>
        <p:spPr>
          <a:xfrm>
            <a:off x="5296150" y="-30775"/>
            <a:ext cx="3847848" cy="4626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5"/>
          <p:cNvCxnSpPr/>
          <p:nvPr/>
        </p:nvCxnSpPr>
        <p:spPr>
          <a:xfrm>
            <a:off x="827450" y="2059850"/>
            <a:ext cx="3725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9450" y="603150"/>
            <a:ext cx="829471" cy="491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5"/>
          <p:cNvPicPr preferRelativeResize="0"/>
          <p:nvPr/>
        </p:nvPicPr>
        <p:blipFill rotWithShape="1">
          <a:blip r:embed="rId5">
            <a:alphaModFix/>
          </a:blip>
          <a:srcRect l="-4176" r="76462"/>
          <a:stretch/>
        </p:blipFill>
        <p:spPr>
          <a:xfrm>
            <a:off x="4062300" y="843267"/>
            <a:ext cx="829476" cy="63425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236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200" dirty="0">
                <a:solidFill>
                  <a:schemeClr val="tx1"/>
                </a:solidFill>
                <a:latin typeface="NOTO220BD_BGI" panose="020B0600000101010101" charset="-127"/>
                <a:ea typeface="NOTO220BD_BGI" panose="020B0600000101010101" charset="-127"/>
              </a:rPr>
              <a:t>기업 소개</a:t>
            </a:r>
            <a:endParaRPr sz="4200" dirty="0">
              <a:solidFill>
                <a:schemeClr val="tx1"/>
              </a:solidFill>
              <a:latin typeface="NOTO220BD_BGI" panose="020B0600000101010101" charset="-127"/>
              <a:ea typeface="NOTO220BD_BGI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128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382397" y="436419"/>
            <a:ext cx="5295493" cy="560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Overview – SAP HANA Cloud</a:t>
            </a:r>
            <a:endParaRPr sz="2800" dirty="0">
              <a:solidFill>
                <a:schemeClr val="tx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6" name="Google Shape;198;p33">
            <a:extLst>
              <a:ext uri="{FF2B5EF4-FFF2-40B4-BE49-F238E27FC236}">
                <a16:creationId xmlns:a16="http://schemas.microsoft.com/office/drawing/2014/main" id="{4B716148-0BF8-43D9-9769-9A3F53262812}"/>
              </a:ext>
            </a:extLst>
          </p:cNvPr>
          <p:cNvSpPr txBox="1">
            <a:spLocks/>
          </p:cNvSpPr>
          <p:nvPr/>
        </p:nvSpPr>
        <p:spPr>
          <a:xfrm>
            <a:off x="741821" y="538102"/>
            <a:ext cx="744842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46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/>
              <a:t>02</a:t>
            </a:r>
            <a:endParaRPr lang="en" sz="1800" dirty="0"/>
          </a:p>
        </p:txBody>
      </p:sp>
      <p:pic>
        <p:nvPicPr>
          <p:cNvPr id="8" name="Google Shape;181;p31">
            <a:extLst>
              <a:ext uri="{FF2B5EF4-FFF2-40B4-BE49-F238E27FC236}">
                <a16:creationId xmlns:a16="http://schemas.microsoft.com/office/drawing/2014/main" id="{534AE779-2FEE-4744-9D6E-B29A23A02F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50937">
            <a:off x="128405" y="3833950"/>
            <a:ext cx="631000" cy="7663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8;p34">
            <a:extLst>
              <a:ext uri="{FF2B5EF4-FFF2-40B4-BE49-F238E27FC236}">
                <a16:creationId xmlns:a16="http://schemas.microsoft.com/office/drawing/2014/main" id="{0D8C59BA-D81A-49CC-B49E-894610820855}"/>
              </a:ext>
            </a:extLst>
          </p:cNvPr>
          <p:cNvSpPr txBox="1">
            <a:spLocks/>
          </p:cNvSpPr>
          <p:nvPr/>
        </p:nvSpPr>
        <p:spPr>
          <a:xfrm>
            <a:off x="1210076" y="1407886"/>
            <a:ext cx="6985347" cy="1277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>
              <a:lnSpc>
                <a:spcPct val="150000"/>
              </a:lnSpc>
            </a:pPr>
            <a:endParaRPr lang="en-US" altLang="ko-KR" sz="120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→  안전 재고 확보를 위한 자동 발주 기능</a:t>
            </a:r>
            <a:r>
              <a:rPr lang="en-US" altLang="ko-KR" sz="1200" dirty="0">
                <a:solidFill>
                  <a:srgbClr val="000000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필요</a:t>
            </a:r>
            <a:endParaRPr lang="en-US" altLang="ko-KR" sz="1200" dirty="0">
              <a:solidFill>
                <a:srgbClr val="000000"/>
              </a:solidFill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→</a:t>
            </a:r>
            <a:r>
              <a:rPr lang="en-US" altLang="ko-KR" sz="1200" dirty="0">
                <a:solidFill>
                  <a:srgbClr val="000000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  </a:t>
            </a:r>
            <a:r>
              <a:rPr lang="ko-KR" altLang="en-US" sz="1200" dirty="0">
                <a:solidFill>
                  <a:srgbClr val="000000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사업 규모 확장</a:t>
            </a:r>
            <a:r>
              <a:rPr lang="en-US" altLang="ko-KR" sz="1200" dirty="0">
                <a:solidFill>
                  <a:srgbClr val="000000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     </a:t>
            </a:r>
          </a:p>
          <a:p>
            <a:pPr marL="0" indent="0">
              <a:lnSpc>
                <a:spcPct val="150000"/>
              </a:lnSpc>
            </a:pPr>
            <a:r>
              <a:rPr lang="ko-KR" altLang="en-US" sz="1200" dirty="0">
                <a:solidFill>
                  <a:srgbClr val="000000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→ </a:t>
            </a:r>
            <a:r>
              <a:rPr lang="en-US" altLang="ko-KR" sz="1200" dirty="0">
                <a:solidFill>
                  <a:srgbClr val="000000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빅데이터 기반 수요 예측</a:t>
            </a:r>
            <a:endParaRPr lang="en-US" altLang="ko-KR" sz="1200" dirty="0">
              <a:solidFill>
                <a:srgbClr val="000000"/>
              </a:solidFill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135571" y="3385439"/>
            <a:ext cx="7739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ko-KR" altLang="en-US" sz="120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→ </a:t>
            </a:r>
            <a:r>
              <a:rPr lang="en-US" altLang="ko-KR" sz="1200" dirty="0"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 Medium" panose="020B0600000101010101" charset="-127"/>
              </a:rPr>
              <a:t>ERP</a:t>
            </a:r>
            <a:r>
              <a:rPr lang="en-US" altLang="ko-KR" sz="120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 </a:t>
            </a:r>
            <a:r>
              <a:rPr lang="ko-KR" altLang="en-US" sz="120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시스템으로 </a:t>
            </a:r>
            <a:r>
              <a:rPr lang="en-US" altLang="ko-KR" sz="1200" u="sng" dirty="0"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 Medium" panose="020B0600000101010101" charset="-127"/>
              </a:rPr>
              <a:t>SAP HANA CLOUD</a:t>
            </a:r>
            <a:r>
              <a:rPr lang="ko-KR" altLang="en-US" sz="120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를 채택하여 실시간으로 변하는 </a:t>
            </a:r>
            <a:endParaRPr lang="en-US" altLang="ko-KR" sz="120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>
              <a:lnSpc>
                <a:spcPct val="150000"/>
              </a:lnSpc>
            </a:pPr>
            <a:r>
              <a:rPr lang="en-US" altLang="ko-KR" sz="120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     </a:t>
            </a:r>
            <a:r>
              <a:rPr lang="ko-KR" altLang="en-US" sz="120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데이터를 활용해 일정이나 환율과 같은</a:t>
            </a:r>
            <a:r>
              <a:rPr lang="en-US" altLang="ko-KR" sz="120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 </a:t>
            </a:r>
            <a:r>
              <a:rPr lang="ko-KR" altLang="en-US" sz="1200" dirty="0" err="1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변수로부터</a:t>
            </a:r>
            <a:r>
              <a:rPr lang="ko-KR" altLang="en-US" sz="120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 유연한 대응이 가능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0194DC5-3168-4D8B-B053-D901348B62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411518" y="149249"/>
            <a:ext cx="3272512" cy="18169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35571" y="1197474"/>
            <a:ext cx="3969658" cy="42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en-US" altLang="ko-KR" sz="1600" dirty="0"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 Medium" panose="020B0600000101010101" charset="-127"/>
              </a:rPr>
              <a:t>SAP HANA Cloud </a:t>
            </a:r>
            <a:r>
              <a:rPr lang="ko-KR" altLang="en-US" sz="160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의 도입이 필요한 이유</a:t>
            </a:r>
            <a:endParaRPr lang="en-US" altLang="ko-KR" sz="160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35571" y="2856187"/>
            <a:ext cx="3969658" cy="42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en-US" altLang="ko-KR" sz="1600" dirty="0"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 Medium" panose="020B0600000101010101" charset="-127"/>
              </a:rPr>
              <a:t>SAP HANA Cloud </a:t>
            </a:r>
            <a:r>
              <a:rPr lang="ko-KR" altLang="en-US" sz="160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도입 시 기대효과</a:t>
            </a:r>
            <a:endParaRPr lang="en-US" altLang="ko-KR" sz="160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513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382397" y="436419"/>
            <a:ext cx="3026569" cy="560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Overview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-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G꼬딕씨 80g" panose="02020603020101020101" pitchFamily="18" charset="-127"/>
                <a:ea typeface="HG꼬딕씨 80g" panose="02020603020101020101" pitchFamily="18" charset="-127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ESG</a:t>
            </a:r>
            <a:endParaRPr sz="2800" dirty="0">
              <a:solidFill>
                <a:schemeClr val="tx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6" name="Google Shape;198;p33">
            <a:extLst>
              <a:ext uri="{FF2B5EF4-FFF2-40B4-BE49-F238E27FC236}">
                <a16:creationId xmlns:a16="http://schemas.microsoft.com/office/drawing/2014/main" id="{4B716148-0BF8-43D9-9769-9A3F53262812}"/>
              </a:ext>
            </a:extLst>
          </p:cNvPr>
          <p:cNvSpPr txBox="1">
            <a:spLocks/>
          </p:cNvSpPr>
          <p:nvPr/>
        </p:nvSpPr>
        <p:spPr>
          <a:xfrm>
            <a:off x="741821" y="538102"/>
            <a:ext cx="744842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46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/>
              <a:t>02</a:t>
            </a:r>
            <a:endParaRPr lang="en" sz="1800" dirty="0"/>
          </a:p>
        </p:txBody>
      </p:sp>
      <p:pic>
        <p:nvPicPr>
          <p:cNvPr id="8" name="Google Shape;181;p31">
            <a:extLst>
              <a:ext uri="{FF2B5EF4-FFF2-40B4-BE49-F238E27FC236}">
                <a16:creationId xmlns:a16="http://schemas.microsoft.com/office/drawing/2014/main" id="{534AE779-2FEE-4744-9D6E-B29A23A02F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50937">
            <a:off x="128405" y="3833950"/>
            <a:ext cx="631000" cy="76630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8;p34">
            <a:extLst>
              <a:ext uri="{FF2B5EF4-FFF2-40B4-BE49-F238E27FC236}">
                <a16:creationId xmlns:a16="http://schemas.microsoft.com/office/drawing/2014/main" id="{0D8C59BA-D81A-49CC-B49E-894610820855}"/>
              </a:ext>
            </a:extLst>
          </p:cNvPr>
          <p:cNvSpPr txBox="1">
            <a:spLocks/>
          </p:cNvSpPr>
          <p:nvPr/>
        </p:nvSpPr>
        <p:spPr>
          <a:xfrm>
            <a:off x="916292" y="1076371"/>
            <a:ext cx="6985347" cy="243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16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mo"/>
              <a:buNone/>
              <a:defRPr sz="21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</a:rPr>
              <a:t>일반생활폐기물로 분류되는 </a:t>
            </a:r>
            <a:r>
              <a:rPr lang="ko-KR" altLang="en-US" sz="1050" dirty="0" err="1">
                <a:latin typeface="NOTO220BD_BGI" panose="020B0600000101010101" charset="-127"/>
                <a:ea typeface="NOTO220BD_BGI" panose="020B0600000101010101" charset="-127"/>
              </a:rPr>
              <a:t>커피박은</a:t>
            </a:r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</a:rPr>
              <a:t> 소각하면 </a:t>
            </a:r>
            <a:r>
              <a:rPr lang="en-US" altLang="ko-KR" sz="1050" dirty="0">
                <a:latin typeface="NOTO220BD_BGI" panose="020B0600000101010101" charset="-127"/>
                <a:ea typeface="NOTO220BD_BGI" panose="020B0600000101010101" charset="-127"/>
              </a:rPr>
              <a:t>1t</a:t>
            </a:r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</a:rPr>
              <a:t>당 약 </a:t>
            </a:r>
            <a:r>
              <a:rPr lang="en-US" altLang="ko-KR" sz="1050" dirty="0">
                <a:latin typeface="NOTO220BD_BGI" panose="020B0600000101010101" charset="-127"/>
                <a:ea typeface="NOTO220BD_BGI" panose="020B0600000101010101" charset="-127"/>
              </a:rPr>
              <a:t>338㎏</a:t>
            </a:r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</a:rPr>
              <a:t>의 이산화탄소를 배출</a:t>
            </a:r>
            <a:endParaRPr lang="en-US" altLang="ko-KR" sz="1050" dirty="0">
              <a:latin typeface="NOTO220BD_BGI" panose="020B0600000101010101" charset="-127"/>
              <a:ea typeface="NOTO220BD_BGI" panose="020B0600000101010101" charset="-127"/>
            </a:endParaRPr>
          </a:p>
          <a:p>
            <a:pPr marL="0" indent="0" algn="ctr">
              <a:lnSpc>
                <a:spcPct val="150000"/>
              </a:lnSpc>
            </a:pPr>
            <a:endParaRPr lang="en-US" altLang="ko-KR" sz="105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 algn="ctr">
              <a:lnSpc>
                <a:spcPct val="150000"/>
              </a:lnSpc>
            </a:pPr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원두 가공 후 발생하는 </a:t>
            </a:r>
            <a:r>
              <a:rPr lang="ko-KR" altLang="en-US" sz="1050" dirty="0" err="1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커피박을</a:t>
            </a:r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 수거해 대체 연료나 퇴비 등으로 </a:t>
            </a:r>
            <a:endParaRPr lang="en-US" altLang="ko-KR" sz="1050" dirty="0" smtClean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 algn="ctr">
              <a:lnSpc>
                <a:spcPct val="150000"/>
              </a:lnSpc>
            </a:pPr>
            <a:r>
              <a:rPr lang="ko-KR" altLang="en-US" sz="1050" dirty="0" err="1" smtClean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업사이클링</a:t>
            </a:r>
            <a:r>
              <a:rPr lang="en-US" altLang="ko-KR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(</a:t>
            </a:r>
            <a:r>
              <a:rPr lang="en-US" altLang="ko-KR" sz="1050" dirty="0"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 Medium" panose="020B0600000101010101" charset="-127"/>
              </a:rPr>
              <a:t>Upcycling</a:t>
            </a:r>
            <a:r>
              <a:rPr lang="en-US" altLang="ko-KR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)</a:t>
            </a:r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하는 친환경 단체와 제휴하여 사회에 공헌</a:t>
            </a:r>
            <a:endParaRPr lang="en-US" altLang="ko-KR" sz="105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 algn="ctr">
              <a:lnSpc>
                <a:spcPct val="150000"/>
              </a:lnSpc>
            </a:pPr>
            <a:endParaRPr lang="en-US" altLang="ko-KR" sz="105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 algn="ctr"/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해외로부터 </a:t>
            </a:r>
            <a:r>
              <a:rPr lang="ko-KR" altLang="en-US" sz="1050" u="sng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공정무역</a:t>
            </a:r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을 통해 수입한 원두를 국내 커피 전문점을 대상으로 </a:t>
            </a:r>
            <a:endParaRPr lang="en-US" altLang="ko-KR" sz="105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 algn="ctr">
              <a:lnSpc>
                <a:spcPct val="150000"/>
              </a:lnSpc>
            </a:pPr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직접 가공</a:t>
            </a:r>
            <a:r>
              <a:rPr lang="en-US" altLang="ko-KR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(</a:t>
            </a:r>
            <a:r>
              <a:rPr lang="en-US" altLang="ko-KR" sz="1050" dirty="0"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 Medium" panose="020B0600000101010101" charset="-127"/>
              </a:rPr>
              <a:t>Roasting</a:t>
            </a:r>
            <a:r>
              <a:rPr lang="en-US" altLang="ko-KR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)</a:t>
            </a:r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하여 판매하는 </a:t>
            </a:r>
            <a:r>
              <a:rPr lang="en-US" altLang="ko-KR" sz="1050" u="sng" dirty="0">
                <a:latin typeface="HG꼬딕씨 60g" panose="02020603020101020101" pitchFamily="18" charset="-127"/>
                <a:ea typeface="HG꼬딕씨 60g" panose="02020603020101020101" pitchFamily="18" charset="-127"/>
                <a:cs typeface="KoPubWorld돋움체 Medium" panose="020B0600000101010101" charset="-127"/>
              </a:rPr>
              <a:t>ESG</a:t>
            </a:r>
            <a:r>
              <a:rPr lang="ko-KR" altLang="en-US" sz="1050" dirty="0">
                <a:latin typeface="NOTO220BD_BGI" panose="020B0600000101010101" charset="-127"/>
                <a:ea typeface="NOTO220BD_BGI" panose="020B0600000101010101" charset="-127"/>
                <a:cs typeface="KoPubWorld돋움체 Medium" panose="020B0600000101010101" charset="-127"/>
              </a:rPr>
              <a:t>기업</a:t>
            </a:r>
            <a:endParaRPr lang="en-US" altLang="ko-KR" sz="105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>
              <a:lnSpc>
                <a:spcPct val="150000"/>
              </a:lnSpc>
            </a:pPr>
            <a:endParaRPr lang="en-US" altLang="ko-KR" sz="100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>
              <a:lnSpc>
                <a:spcPct val="150000"/>
              </a:lnSpc>
            </a:pPr>
            <a:endParaRPr lang="en-US" altLang="ko-KR" sz="100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>
              <a:lnSpc>
                <a:spcPct val="150000"/>
              </a:lnSpc>
            </a:pPr>
            <a:endParaRPr lang="en-US" altLang="ko-KR" sz="140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  <a:p>
            <a:pPr marL="0" indent="0">
              <a:lnSpc>
                <a:spcPct val="150000"/>
              </a:lnSpc>
            </a:pPr>
            <a:endParaRPr lang="en-US" altLang="ko-KR" sz="1400" dirty="0">
              <a:latin typeface="NOTO220BD_BGI" panose="020B0600000101010101" charset="-127"/>
              <a:ea typeface="NOTO220BD_BGI" panose="020B0600000101010101" charset="-127"/>
              <a:cs typeface="KoPubWorld돋움체 Medium" panose="020B0600000101010101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943204" y="2909451"/>
            <a:ext cx="1325093" cy="1758397"/>
            <a:chOff x="2443831" y="2861807"/>
            <a:chExt cx="1325093" cy="1758397"/>
          </a:xfrm>
        </p:grpSpPr>
        <p:pic>
          <p:nvPicPr>
            <p:cNvPr id="1026" name="Picture 2" descr="https://coffeeclay.com/data/skin/responsive_interior_modern_gl/images/design_resp/extend/mission0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3831" y="2861807"/>
              <a:ext cx="1325093" cy="1335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2683825" y="4312427"/>
              <a:ext cx="8451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atin typeface="NOTO220BD_BGI" panose="020B0600000101010101" charset="-127"/>
                  <a:ea typeface="NOTO220BD_BGI" panose="020B0600000101010101" charset="-127"/>
                  <a:cs typeface="KoPubWorld돋움체 Medium" panose="020B0600000101010101" charset="-127"/>
                </a:rPr>
                <a:t>환경보호</a:t>
              </a:r>
              <a:endParaRPr lang="ko-KR" altLang="en-US" dirty="0">
                <a:latin typeface="NOTO220BD_BGI" panose="020B0600000101010101" charset="-127"/>
                <a:ea typeface="NOTO220BD_BGI" panose="020B0600000101010101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845290" y="2911092"/>
            <a:ext cx="1325521" cy="1764106"/>
            <a:chOff x="5028142" y="2861807"/>
            <a:chExt cx="1325521" cy="1764106"/>
          </a:xfrm>
        </p:grpSpPr>
        <p:pic>
          <p:nvPicPr>
            <p:cNvPr id="1030" name="Picture 6" descr="https://coffeeclay.com/data/skin/responsive_interior_modern_gl/images/design_resp/extend/mission03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8142" y="2861807"/>
              <a:ext cx="1325521" cy="13357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직사각형 12"/>
            <p:cNvSpPr/>
            <p:nvPr/>
          </p:nvSpPr>
          <p:spPr>
            <a:xfrm>
              <a:off x="5268351" y="4318136"/>
              <a:ext cx="8451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err="1">
                  <a:latin typeface="NOTO220BD_BGI" panose="020B0600000101010101" charset="-127"/>
                  <a:ea typeface="NOTO220BD_BGI" panose="020B0600000101010101" charset="-127"/>
                </a:rPr>
                <a:t>사회기여</a:t>
              </a:r>
              <a:endParaRPr lang="ko-KR" altLang="en-US" dirty="0">
                <a:latin typeface="NOTO220BD_BGI" panose="020B0600000101010101" charset="-127"/>
                <a:ea typeface="NOTO220BD_BGI" panose="020B0600000101010101" charset="-127"/>
              </a:endParaRPr>
            </a:p>
          </p:txBody>
        </p:sp>
      </p:grpSp>
      <p:pic>
        <p:nvPicPr>
          <p:cNvPr id="14" name="Google Shape;27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9000" y="537900"/>
            <a:ext cx="1918802" cy="52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/>
          <p:cNvGrpSpPr/>
          <p:nvPr/>
        </p:nvGrpSpPr>
        <p:grpSpPr>
          <a:xfrm>
            <a:off x="5742690" y="2911163"/>
            <a:ext cx="1324800" cy="1713536"/>
            <a:chOff x="6645109" y="2842395"/>
            <a:chExt cx="1324800" cy="1713536"/>
          </a:xfrm>
        </p:grpSpPr>
        <p:pic>
          <p:nvPicPr>
            <p:cNvPr id="11" name="Picture 2" descr="국제공정무역기구 한국사무소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5109" y="2842395"/>
              <a:ext cx="1324800" cy="132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6884958" y="4248154"/>
              <a:ext cx="8451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 smtClean="0">
                  <a:latin typeface="NOTO220BD_BGI" panose="020B0600000101010101" charset="-127"/>
                  <a:ea typeface="NOTO220BD_BGI" panose="020B0600000101010101" charset="-127"/>
                </a:rPr>
                <a:t>공정무역</a:t>
              </a:r>
              <a:endParaRPr lang="ko-KR" altLang="en-US" dirty="0">
                <a:latin typeface="NOTO220BD_BGI" panose="020B0600000101010101" charset="-127"/>
                <a:ea typeface="NOTO220BD_BGI" panose="020B0600000101010101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057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>
            <a:spLocks noGrp="1"/>
          </p:cNvSpPr>
          <p:nvPr>
            <p:ph type="title"/>
          </p:nvPr>
        </p:nvSpPr>
        <p:spPr>
          <a:xfrm>
            <a:off x="1389328" y="436419"/>
            <a:ext cx="4194549" cy="5609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  <a:latin typeface="HG꼬딕씨 80g" panose="02020603020101020101" pitchFamily="18" charset="-127"/>
                <a:ea typeface="HG꼬딕씨 80g" panose="02020603020101020101" pitchFamily="18" charset="-127"/>
              </a:rPr>
              <a:t>Overview - Distribution</a:t>
            </a:r>
            <a:endParaRPr sz="2800" dirty="0">
              <a:solidFill>
                <a:schemeClr val="tx1"/>
              </a:solidFill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6" name="Google Shape;198;p33">
            <a:extLst>
              <a:ext uri="{FF2B5EF4-FFF2-40B4-BE49-F238E27FC236}">
                <a16:creationId xmlns:a16="http://schemas.microsoft.com/office/drawing/2014/main" id="{4B716148-0BF8-43D9-9769-9A3F53262812}"/>
              </a:ext>
            </a:extLst>
          </p:cNvPr>
          <p:cNvSpPr txBox="1">
            <a:spLocks/>
          </p:cNvSpPr>
          <p:nvPr/>
        </p:nvSpPr>
        <p:spPr>
          <a:xfrm>
            <a:off x="741821" y="538102"/>
            <a:ext cx="744842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Josefin Sans"/>
              <a:buNone/>
              <a:defRPr sz="4600" b="1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000" dirty="0"/>
              <a:t>02</a:t>
            </a:r>
            <a:endParaRPr lang="en" sz="1800" dirty="0"/>
          </a:p>
        </p:txBody>
      </p:sp>
      <p:pic>
        <p:nvPicPr>
          <p:cNvPr id="8" name="Google Shape;181;p31">
            <a:extLst>
              <a:ext uri="{FF2B5EF4-FFF2-40B4-BE49-F238E27FC236}">
                <a16:creationId xmlns:a16="http://schemas.microsoft.com/office/drawing/2014/main" id="{534AE779-2FEE-4744-9D6E-B29A23A02FC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1050937">
            <a:off x="128405" y="3833950"/>
            <a:ext cx="631000" cy="766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그림 1" descr="지도, 세계, 실루엣, 자연이(가) 표시된 사진&#10;&#10;자동 생성된 설명">
            <a:extLst>
              <a:ext uri="{FF2B5EF4-FFF2-40B4-BE49-F238E27FC236}">
                <a16:creationId xmlns:a16="http://schemas.microsoft.com/office/drawing/2014/main" id="{EDAF4C74-5F9C-B328-77AE-0AD9AC7F02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7516" b="21013"/>
          <a:stretch/>
        </p:blipFill>
        <p:spPr>
          <a:xfrm>
            <a:off x="1114242" y="997402"/>
            <a:ext cx="7164813" cy="368776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1964431" y="3364304"/>
            <a:ext cx="864146" cy="594645"/>
            <a:chOff x="2022022" y="3455741"/>
            <a:chExt cx="864146" cy="594645"/>
          </a:xfrm>
        </p:grpSpPr>
        <p:pic>
          <p:nvPicPr>
            <p:cNvPr id="10" name="Picture 2" descr="케냐의 국기 - 위키백과, 우리 모두의 백과사전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4660" y="3455741"/>
              <a:ext cx="538655" cy="359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8A49C7DD-A431-48A9-A264-D348477B5D99}"/>
                </a:ext>
              </a:extLst>
            </p:cNvPr>
            <p:cNvSpPr txBox="1"/>
            <p:nvPr/>
          </p:nvSpPr>
          <p:spPr>
            <a:xfrm>
              <a:off x="2022022" y="3788776"/>
              <a:ext cx="8641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케냐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084690" y="2597657"/>
            <a:ext cx="864146" cy="536997"/>
            <a:chOff x="2162662" y="2695736"/>
            <a:chExt cx="864146" cy="536997"/>
          </a:xfrm>
        </p:grpSpPr>
        <p:pic>
          <p:nvPicPr>
            <p:cNvPr id="130" name="Picture 2" descr="에티오피아의 국기 - 위키백과, 우리 모두의 백과사전">
              <a:extLst>
                <a:ext uri="{FF2B5EF4-FFF2-40B4-BE49-F238E27FC236}">
                  <a16:creationId xmlns:a16="http://schemas.microsoft.com/office/drawing/2014/main" id="{97114FAE-FBB9-3FFD-F75B-A75670F37E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7351" y="2695736"/>
              <a:ext cx="541226" cy="2706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79C5725F-595E-ADBD-5972-6310BC53ECFA}"/>
                </a:ext>
              </a:extLst>
            </p:cNvPr>
            <p:cNvSpPr txBox="1"/>
            <p:nvPr/>
          </p:nvSpPr>
          <p:spPr>
            <a:xfrm>
              <a:off x="2162662" y="2971123"/>
              <a:ext cx="8641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에티오피아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913319" y="3496868"/>
            <a:ext cx="864146" cy="635953"/>
            <a:chOff x="5935124" y="3641536"/>
            <a:chExt cx="864146" cy="635953"/>
          </a:xfrm>
        </p:grpSpPr>
        <p:pic>
          <p:nvPicPr>
            <p:cNvPr id="143" name="Picture 6" descr="브라질의 국기 - 위키백과, 우리 모두의 백과사전">
              <a:extLst>
                <a:ext uri="{FF2B5EF4-FFF2-40B4-BE49-F238E27FC236}">
                  <a16:creationId xmlns:a16="http://schemas.microsoft.com/office/drawing/2014/main" id="{0A4B437D-CC00-3229-D754-C40F2CD392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6076170" y="3641536"/>
              <a:ext cx="584071" cy="408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55B0718E-758A-0A28-F379-1B17859C0689}"/>
                </a:ext>
              </a:extLst>
            </p:cNvPr>
            <p:cNvSpPr txBox="1"/>
            <p:nvPr/>
          </p:nvSpPr>
          <p:spPr>
            <a:xfrm>
              <a:off x="5935124" y="4015879"/>
              <a:ext cx="8641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브라질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890484" y="2986253"/>
            <a:ext cx="728905" cy="605530"/>
            <a:chOff x="4332079" y="2966349"/>
            <a:chExt cx="728905" cy="605530"/>
          </a:xfrm>
        </p:grpSpPr>
        <p:pic>
          <p:nvPicPr>
            <p:cNvPr id="150" name="Picture 4" descr="콜롬비아의 국기 - 위키백과, 우리 모두의 백과사전">
              <a:extLst>
                <a:ext uri="{FF2B5EF4-FFF2-40B4-BE49-F238E27FC236}">
                  <a16:creationId xmlns:a16="http://schemas.microsoft.com/office/drawing/2014/main" id="{F66AC4E6-F052-B7B2-2DC3-CB9CA5680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704" y="2966349"/>
              <a:ext cx="546283" cy="363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A77659E-67BD-9BFD-24DA-FCE9CA79D9C1}"/>
                </a:ext>
              </a:extLst>
            </p:cNvPr>
            <p:cNvSpPr txBox="1"/>
            <p:nvPr/>
          </p:nvSpPr>
          <p:spPr>
            <a:xfrm>
              <a:off x="4332079" y="3310269"/>
              <a:ext cx="72890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>
                  <a:latin typeface="NOTO220BD_BGI" panose="020B0600000101010101" charset="-127"/>
                  <a:ea typeface="NOTO220BD_BGI" panose="020B0600000101010101" charset="-127"/>
                </a:rPr>
                <a:t>콜롬비아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390791" y="2405031"/>
            <a:ext cx="864146" cy="600377"/>
            <a:chOff x="5278393" y="2140873"/>
            <a:chExt cx="864146" cy="600377"/>
          </a:xfrm>
        </p:grpSpPr>
        <p:pic>
          <p:nvPicPr>
            <p:cNvPr id="153" name="Picture 4" descr="upload.wikimedia.org/wikipedia/commons/thumb/e/ec/...">
              <a:extLst>
                <a:ext uri="{FF2B5EF4-FFF2-40B4-BE49-F238E27FC236}">
                  <a16:creationId xmlns:a16="http://schemas.microsoft.com/office/drawing/2014/main" id="{811EF53E-5982-F410-FFF3-FDB6DAD59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884" y="2140873"/>
              <a:ext cx="572053" cy="35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86B01C3F-8D57-5FDA-4462-9023415A1B97}"/>
                </a:ext>
              </a:extLst>
            </p:cNvPr>
            <p:cNvSpPr txBox="1"/>
            <p:nvPr/>
          </p:nvSpPr>
          <p:spPr>
            <a:xfrm>
              <a:off x="5278393" y="2479640"/>
              <a:ext cx="86414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atin typeface="NOTO220BD_BGI" panose="020B0800000000000000" pitchFamily="50" charset="-127"/>
                  <a:ea typeface="NOTO220BD_BGI" panose="020B0800000000000000" pitchFamily="50" charset="-127"/>
                </a:rPr>
                <a:t>과테말라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75027" y="2502345"/>
            <a:ext cx="1220532" cy="1264618"/>
            <a:chOff x="6076170" y="209764"/>
            <a:chExt cx="1220532" cy="1264618"/>
          </a:xfrm>
        </p:grpSpPr>
        <p:sp>
          <p:nvSpPr>
            <p:cNvPr id="7" name="타원형 설명선 6"/>
            <p:cNvSpPr/>
            <p:nvPr/>
          </p:nvSpPr>
          <p:spPr>
            <a:xfrm>
              <a:off x="6076170" y="209764"/>
              <a:ext cx="1213443" cy="1264618"/>
            </a:xfrm>
            <a:prstGeom prst="wedgeEllipseCallout">
              <a:avLst>
                <a:gd name="adj1" fmla="val -14392"/>
                <a:gd name="adj2" fmla="val -53846"/>
              </a:avLst>
            </a:prstGeom>
            <a:solidFill>
              <a:srgbClr val="A7E8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6231384" y="345564"/>
              <a:ext cx="1065318" cy="1068796"/>
              <a:chOff x="6238479" y="637970"/>
              <a:chExt cx="2599059" cy="2541702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10">
                <a:duotone>
                  <a:prstClr val="black"/>
                  <a:srgbClr val="00FF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01804" y="767752"/>
                <a:ext cx="2535734" cy="2411920"/>
              </a:xfrm>
              <a:prstGeom prst="rect">
                <a:avLst/>
              </a:prstGeom>
            </p:spPr>
          </p:pic>
          <p:grpSp>
            <p:nvGrpSpPr>
              <p:cNvPr id="12" name="그룹 11"/>
              <p:cNvGrpSpPr/>
              <p:nvPr/>
            </p:nvGrpSpPr>
            <p:grpSpPr>
              <a:xfrm>
                <a:off x="6738474" y="1203212"/>
                <a:ext cx="291041" cy="291041"/>
                <a:chOff x="5493043" y="687572"/>
                <a:chExt cx="914400" cy="914400"/>
              </a:xfrm>
            </p:grpSpPr>
            <p:sp>
              <p:nvSpPr>
                <p:cNvPr id="9" name="눈물 방울 8"/>
                <p:cNvSpPr/>
                <p:nvPr/>
              </p:nvSpPr>
              <p:spPr>
                <a:xfrm rot="8071352">
                  <a:off x="5493043" y="687572"/>
                  <a:ext cx="914400" cy="914400"/>
                </a:xfrm>
                <a:prstGeom prst="teardrop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타원 10"/>
                <p:cNvSpPr/>
                <p:nvPr/>
              </p:nvSpPr>
              <p:spPr>
                <a:xfrm>
                  <a:off x="5723939" y="912276"/>
                  <a:ext cx="452608" cy="45260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/>
              <p:cNvGrpSpPr/>
              <p:nvPr/>
            </p:nvGrpSpPr>
            <p:grpSpPr>
              <a:xfrm>
                <a:off x="7681544" y="1872585"/>
                <a:ext cx="291041" cy="291041"/>
                <a:chOff x="5493043" y="687572"/>
                <a:chExt cx="914400" cy="914400"/>
              </a:xfrm>
            </p:grpSpPr>
            <p:sp>
              <p:nvSpPr>
                <p:cNvPr id="42" name="눈물 방울 41"/>
                <p:cNvSpPr/>
                <p:nvPr/>
              </p:nvSpPr>
              <p:spPr>
                <a:xfrm rot="8071352">
                  <a:off x="5493043" y="687572"/>
                  <a:ext cx="914400" cy="914400"/>
                </a:xfrm>
                <a:prstGeom prst="teardrop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3" name="타원 42"/>
                <p:cNvSpPr/>
                <p:nvPr/>
              </p:nvSpPr>
              <p:spPr>
                <a:xfrm>
                  <a:off x="5723939" y="912276"/>
                  <a:ext cx="452608" cy="452608"/>
                </a:xfrm>
                <a:prstGeom prst="ellipse">
                  <a:avLst/>
                </a:prstGeom>
                <a:solidFill>
                  <a:schemeClr val="accent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374CAC99-9884-CF7B-2F82-9E91D06D0233}"/>
                  </a:ext>
                </a:extLst>
              </p:cNvPr>
              <p:cNvSpPr txBox="1"/>
              <p:nvPr/>
            </p:nvSpPr>
            <p:spPr>
              <a:xfrm>
                <a:off x="7186486" y="2142241"/>
                <a:ext cx="1425213" cy="645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NOTO220BD_BGI" panose="020B0800000000000000" pitchFamily="50" charset="-127"/>
                    <a:ea typeface="NOTO220BD_BGI" panose="020B0800000000000000" pitchFamily="50" charset="-127"/>
                  </a:rPr>
                  <a:t>부산항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6592BC5-5158-2B26-732F-71398EF573D2}"/>
                  </a:ext>
                </a:extLst>
              </p:cNvPr>
              <p:cNvSpPr txBox="1"/>
              <p:nvPr/>
            </p:nvSpPr>
            <p:spPr>
              <a:xfrm>
                <a:off x="6238479" y="637970"/>
                <a:ext cx="1435092" cy="622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>
                    <a:latin typeface="NOTO220BD_BGI" panose="020B0800000000000000" pitchFamily="50" charset="-127"/>
                    <a:ea typeface="NOTO220BD_BGI" panose="020B0800000000000000" pitchFamily="50" charset="-127"/>
                  </a:rPr>
                  <a:t>인천항</a:t>
                </a:r>
              </a:p>
            </p:txBody>
          </p:sp>
        </p:grpSp>
      </p:grpSp>
      <p:grpSp>
        <p:nvGrpSpPr>
          <p:cNvPr id="56" name="그룹 55"/>
          <p:cNvGrpSpPr/>
          <p:nvPr/>
        </p:nvGrpSpPr>
        <p:grpSpPr>
          <a:xfrm>
            <a:off x="3145426" y="2809169"/>
            <a:ext cx="427225" cy="461528"/>
            <a:chOff x="355204" y="1984743"/>
            <a:chExt cx="613436" cy="660003"/>
          </a:xfrm>
        </p:grpSpPr>
        <p:sp>
          <p:nvSpPr>
            <p:cNvPr id="54" name="갈매기형 수장 53"/>
            <p:cNvSpPr/>
            <p:nvPr/>
          </p:nvSpPr>
          <p:spPr>
            <a:xfrm>
              <a:off x="355204" y="1984743"/>
              <a:ext cx="345142" cy="660003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갈매기형 수장 84"/>
            <p:cNvSpPr/>
            <p:nvPr/>
          </p:nvSpPr>
          <p:spPr>
            <a:xfrm>
              <a:off x="623498" y="1984743"/>
              <a:ext cx="345142" cy="660003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 flipH="1">
            <a:off x="5174638" y="3022477"/>
            <a:ext cx="427225" cy="461528"/>
            <a:chOff x="355204" y="1984743"/>
            <a:chExt cx="613436" cy="660003"/>
          </a:xfrm>
        </p:grpSpPr>
        <p:sp>
          <p:nvSpPr>
            <p:cNvPr id="88" name="갈매기형 수장 87"/>
            <p:cNvSpPr/>
            <p:nvPr/>
          </p:nvSpPr>
          <p:spPr>
            <a:xfrm>
              <a:off x="355204" y="1984743"/>
              <a:ext cx="345142" cy="660003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갈매기형 수장 88"/>
            <p:cNvSpPr/>
            <p:nvPr/>
          </p:nvSpPr>
          <p:spPr>
            <a:xfrm>
              <a:off x="623498" y="1984743"/>
              <a:ext cx="345142" cy="660003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36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lombian Coffee Brand MK Plan by Slidesgo">
  <a:themeElements>
    <a:clrScheme name="Simple Light">
      <a:dk1>
        <a:srgbClr val="301A0D"/>
      </a:dk1>
      <a:lt1>
        <a:srgbClr val="703D1F"/>
      </a:lt1>
      <a:dk2>
        <a:srgbClr val="B86D42"/>
      </a:dk2>
      <a:lt2>
        <a:srgbClr val="FEEED3"/>
      </a:lt2>
      <a:accent1>
        <a:srgbClr val="C28968"/>
      </a:accent1>
      <a:accent2>
        <a:srgbClr val="C55B3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1A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</TotalTime>
  <Words>341</Words>
  <Application>Microsoft Office PowerPoint</Application>
  <PresentationFormat>화면 슬라이드 쇼(16:9)</PresentationFormat>
  <Paragraphs>117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HG꼬딕씨 80g</vt:lpstr>
      <vt:lpstr>Arial</vt:lpstr>
      <vt:lpstr>Arimo</vt:lpstr>
      <vt:lpstr>KoPubWorld돋움체 Medium</vt:lpstr>
      <vt:lpstr>Anaheim</vt:lpstr>
      <vt:lpstr>Calibri</vt:lpstr>
      <vt:lpstr>HG꼬딕씨 60g</vt:lpstr>
      <vt:lpstr>NOTO220BD_BGI</vt:lpstr>
      <vt:lpstr>맑은 고딕</vt:lpstr>
      <vt:lpstr>Josefin Sans</vt:lpstr>
      <vt:lpstr>Colombian Coffee Brand MK Plan by Slidesgo</vt:lpstr>
      <vt:lpstr>ONE-THIS</vt:lpstr>
      <vt:lpstr>Contents</vt:lpstr>
      <vt:lpstr>01</vt:lpstr>
      <vt:lpstr>PowerPoint 프레젠테이션</vt:lpstr>
      <vt:lpstr>PowerPoint 프레젠테이션</vt:lpstr>
      <vt:lpstr>02</vt:lpstr>
      <vt:lpstr>Overview – SAP HANA Cloud</vt:lpstr>
      <vt:lpstr>Overview - ESG</vt:lpstr>
      <vt:lpstr>Overview - Distribution</vt:lpstr>
      <vt:lpstr>03</vt:lpstr>
      <vt:lpstr>Flow Chart</vt:lpstr>
      <vt:lpstr>04</vt:lpstr>
      <vt:lpstr>PowerPoint 프레젠테이션</vt:lpstr>
      <vt:lpstr>PowerPoint 프레젠테이션</vt:lpstr>
      <vt:lpstr>04</vt:lpstr>
      <vt:lpstr>PowerPoint 프레젠테이션</vt:lpstr>
      <vt:lpstr>Q &amp; 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ONE-THIS</dc:title>
  <dc:creator>soldesk</dc:creator>
  <cp:lastModifiedBy>soldesk</cp:lastModifiedBy>
  <cp:revision>116</cp:revision>
  <dcterms:modified xsi:type="dcterms:W3CDTF">2024-03-29T05:28:33Z</dcterms:modified>
</cp:coreProperties>
</file>